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906000"/>
  <p:notesSz cx="20104100" cy="11309350"/>
  <p:embeddedFontLst>
    <p:embeddedFont>
      <p:font typeface="Inter SemiBold"/>
      <p:regular r:id="rId23"/>
      <p:bold r:id="rId24"/>
      <p:italic r:id="rId25"/>
      <p:boldItalic r:id="rId26"/>
    </p:embeddedFont>
    <p:embeddedFont>
      <p:font typeface="Inter"/>
      <p:regular r:id="rId27"/>
      <p:bold r:id="rId28"/>
      <p:italic r:id="rId29"/>
      <p:boldItalic r:id="rId30"/>
    </p:embeddedFont>
    <p:embeddedFont>
      <p:font typeface="Montserrat Medium"/>
      <p:regular r:id="rId31"/>
      <p:bold r:id="rId32"/>
      <p:italic r:id="rId33"/>
      <p:boldItalic r:id="rId34"/>
    </p:embeddedFont>
    <p:embeddedFont>
      <p:font typeface="Big Shoulder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
          <p15:clr>
            <a:srgbClr val="A4A3A4"/>
          </p15:clr>
        </p15:guide>
        <p15:guide id="2" pos="1064">
          <p15:clr>
            <a:srgbClr val="A4A3A4"/>
          </p15:clr>
        </p15:guide>
      </p15:sldGuideLst>
    </p:ext>
    <p:ext uri="GoogleSlidesCustomDataVersion2">
      <go:slidesCustomData xmlns:go="http://customooxmlschemas.google.com/" r:id="rId37" roundtripDataSignature="AMtx7miTnP1tCfYpAH1wgMQn7+EO0PBE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2D3C60-4E21-4EB8-B03A-8C7B8AA8534F}">
  <a:tblStyle styleId="{152D3C60-4E21-4EB8-B03A-8C7B8AA8534F}"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 orient="horz"/>
        <p:guide pos="10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InterSemiBold-bold.fntdata"/><Relationship Id="rId23" Type="http://schemas.openxmlformats.org/officeDocument/2006/relationships/font" Target="fonts/Inter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SemiBold-boldItalic.fntdata"/><Relationship Id="rId25" Type="http://schemas.openxmlformats.org/officeDocument/2006/relationships/font" Target="fonts/InterSemiBold-italic.fntdata"/><Relationship Id="rId28" Type="http://schemas.openxmlformats.org/officeDocument/2006/relationships/font" Target="fonts/Inter-bold.fntdata"/><Relationship Id="rId27" Type="http://schemas.openxmlformats.org/officeDocument/2006/relationships/font" Target="fonts/Int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regular.fntdata"/><Relationship Id="rId30" Type="http://schemas.openxmlformats.org/officeDocument/2006/relationships/font" Target="fonts/Inter-boldItalic.fntdata"/><Relationship Id="rId11" Type="http://schemas.openxmlformats.org/officeDocument/2006/relationships/slide" Target="slides/slide5.xml"/><Relationship Id="rId33" Type="http://schemas.openxmlformats.org/officeDocument/2006/relationships/font" Target="fonts/MontserratMedium-italic.fntdata"/><Relationship Id="rId10" Type="http://schemas.openxmlformats.org/officeDocument/2006/relationships/slide" Target="slides/slide4.xml"/><Relationship Id="rId32" Type="http://schemas.openxmlformats.org/officeDocument/2006/relationships/font" Target="fonts/MontserratMedium-bold.fntdata"/><Relationship Id="rId13" Type="http://schemas.openxmlformats.org/officeDocument/2006/relationships/slide" Target="slides/slide7.xml"/><Relationship Id="rId35" Type="http://schemas.openxmlformats.org/officeDocument/2006/relationships/font" Target="fonts/BigShoulders-regular.fntdata"/><Relationship Id="rId12" Type="http://schemas.openxmlformats.org/officeDocument/2006/relationships/slide" Target="slides/slide6.xml"/><Relationship Id="rId34" Type="http://schemas.openxmlformats.org/officeDocument/2006/relationships/font" Target="fonts/MontserratMedium-boldItalic.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BigShoulder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c0a3dcca61_0_2: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c0a3dcca61_0_2: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8f6cc4df96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8f6cc4df96_0_1: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0: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dca09ab6b1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dca09ab6b1_0_1: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2d614ccaa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3c2d614ccaa_0_1: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c0a3dcca61_0_53: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1c0a3dcca61_0_5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5: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640"/>
              <a:buFont typeface="Calibri"/>
              <a:buNone/>
            </a:pPr>
            <a:r>
              <a:t/>
            </a:r>
            <a:endParaRPr/>
          </a:p>
        </p:txBody>
      </p:sp>
      <p:sp>
        <p:nvSpPr>
          <p:cNvPr id="142" name="Google Shape;142;p7: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8: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6"/>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a:ea typeface="Big Shoulders"/>
                <a:cs typeface="Big Shoulders"/>
                <a:sym typeface="Big Shoulder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7"/>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7"/>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8"/>
          <p:cNvSpPr txBox="1"/>
          <p:nvPr>
            <p:ph type="ctrTitle"/>
          </p:nvPr>
        </p:nvSpPr>
        <p:spPr>
          <a:xfrm>
            <a:off x="742950" y="2125980"/>
            <a:ext cx="8420100" cy="7925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485900" y="3840480"/>
            <a:ext cx="69342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a:ea typeface="Big Shoulders"/>
                <a:cs typeface="Big Shoulders"/>
                <a:sym typeface="Big Shoulder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49530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510159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a:ea typeface="Big Shoulders"/>
                <a:cs typeface="Big Shoulders"/>
                <a:sym typeface="Big Shoulder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rect b="b" l="l" r="r" t="t"/>
            <a:pathLst>
              <a:path extrusionOk="0" h="120000" w="18596610">
                <a:moveTo>
                  <a:pt x="0" y="0"/>
                </a:moveTo>
                <a:lnTo>
                  <a:pt x="18596292" y="0"/>
                </a:lnTo>
              </a:path>
            </a:pathLst>
          </a:custGeom>
          <a:noFill/>
          <a:ln cap="flat" cmpd="sng" w="9525">
            <a:solidFill>
              <a:srgbClr val="343A4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5"/>
          <p:cNvSpPr txBox="1"/>
          <p:nvPr>
            <p:ph type="title"/>
          </p:nvPr>
        </p:nvSpPr>
        <p:spPr>
          <a:xfrm>
            <a:off x="565166" y="1763406"/>
            <a:ext cx="1038785" cy="7925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5150" u="none" cap="none" strike="noStrike">
                <a:solidFill>
                  <a:schemeClr val="lt1"/>
                </a:solidFill>
                <a:latin typeface="Big Shoulders"/>
                <a:ea typeface="Big Shoulders"/>
                <a:cs typeface="Big Shoulders"/>
                <a:sym typeface="Big Shoulder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5"/>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 name="Google Shape;14;p15"/>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5"/>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1">
            <a:alphaModFix/>
          </a:blip>
          <a:srcRect b="0" l="0" r="0" t="0"/>
          <a:stretch/>
        </p:blipFill>
        <p:spPr>
          <a:xfrm>
            <a:off x="355279" y="6059047"/>
            <a:ext cx="717682" cy="5995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poweredbycan.org/" TargetMode="External"/><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poweredbycan.org/" TargetMode="Externa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poweredbycan.org/"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hyperlink" Target="http://www.poweredbyca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hyperlink" Target="http://www.poweredbycan.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hyperlink" Target="http://www.poweredbycan.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34.png"/><Relationship Id="rId7" Type="http://schemas.openxmlformats.org/officeDocument/2006/relationships/hyperlink" Target="https://89d77627055430.uk.deputy.com/jo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www.poweredbycan.org/" TargetMode="External"/><Relationship Id="rId5" Type="http://schemas.openxmlformats.org/officeDocument/2006/relationships/hyperlink" Target="https://poweredbycan.uk.deputy.com/jobs#/" TargetMode="External"/><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32.png"/><Relationship Id="rId7" Type="http://schemas.openxmlformats.org/officeDocument/2006/relationships/hyperlink" Target="http://www.poweredbyca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poweredbycan.org/" TargetMode="External"/><Relationship Id="rId4" Type="http://schemas.openxmlformats.org/officeDocument/2006/relationships/image" Target="../media/image10.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poweredbycan.org/" TargetMode="External"/><Relationship Id="rId4" Type="http://schemas.openxmlformats.org/officeDocument/2006/relationships/image" Target="../media/image11.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oweredbycan.org/" TargetMode="External"/><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33.png"/><Relationship Id="rId7" Type="http://schemas.openxmlformats.org/officeDocument/2006/relationships/hyperlink" Target="http://www.poweredbyca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35.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poweredbycan.org/" TargetMode="External"/><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c0a3dcca61_0_2"/>
          <p:cNvSpPr/>
          <p:nvPr/>
        </p:nvSpPr>
        <p:spPr>
          <a:xfrm>
            <a:off x="0" y="0"/>
            <a:ext cx="9901269" cy="6870044"/>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547"/>
              <a:buFont typeface="Arial"/>
              <a:buNone/>
            </a:pPr>
            <a:r>
              <a:rPr b="1" i="0" lang="en-GB" sz="3547" u="none" cap="none" strike="noStrike">
                <a:solidFill>
                  <a:srgbClr val="1D2041"/>
                </a:solidFill>
                <a:latin typeface="Big Shoulders"/>
                <a:ea typeface="Big Shoulders"/>
                <a:cs typeface="Big Shoulders"/>
                <a:sym typeface="Big Shoulders"/>
              </a:rPr>
              <a:t>CHARGING UP CHANGE!</a:t>
            </a:r>
            <a:endParaRPr b="0" i="0" sz="3547" u="none" cap="none" strike="noStrike">
              <a:solidFill>
                <a:srgbClr val="000000"/>
              </a:solidFill>
              <a:latin typeface="Big Shoulders"/>
              <a:ea typeface="Big Shoulders"/>
              <a:cs typeface="Big Shoulders"/>
              <a:sym typeface="Big Shoulders"/>
            </a:endParaRPr>
          </a:p>
        </p:txBody>
      </p:sp>
      <p:sp>
        <p:nvSpPr>
          <p:cNvPr id="53" name="Google Shape;53;g1c0a3dcca61_0_2"/>
          <p:cNvSpPr txBox="1"/>
          <p:nvPr/>
        </p:nvSpPr>
        <p:spPr>
          <a:xfrm>
            <a:off x="256567" y="5307743"/>
            <a:ext cx="4840800" cy="849600"/>
          </a:xfrm>
          <a:prstGeom prst="rect">
            <a:avLst/>
          </a:prstGeom>
          <a:noFill/>
          <a:ln>
            <a:noFill/>
          </a:ln>
        </p:spPr>
        <p:txBody>
          <a:bodyPr anchorCtr="0" anchor="t" bIns="0" lIns="0" spcFirstLastPara="1" rIns="0" wrap="square" tIns="114500">
            <a:spAutoFit/>
          </a:bodyPr>
          <a:lstStyle/>
          <a:p>
            <a:pPr indent="0" lvl="0" marL="6257" marR="0" rtl="0" algn="l">
              <a:lnSpc>
                <a:spcPct val="100000"/>
              </a:lnSpc>
              <a:spcBef>
                <a:spcPts val="0"/>
              </a:spcBef>
              <a:spcAft>
                <a:spcPts val="0"/>
              </a:spcAft>
              <a:buClr>
                <a:srgbClr val="000000"/>
              </a:buClr>
              <a:buSzPts val="2956"/>
              <a:buFont typeface="Arial"/>
              <a:buNone/>
            </a:pPr>
            <a:r>
              <a:rPr b="1" i="0" lang="en-GB" sz="2956" u="none" cap="none" strike="noStrike">
                <a:solidFill>
                  <a:srgbClr val="1D2041"/>
                </a:solidFill>
                <a:latin typeface="Big Shoulders"/>
                <a:ea typeface="Big Shoulders"/>
                <a:cs typeface="Big Shoulders"/>
                <a:sym typeface="Big Shoulders"/>
              </a:rPr>
              <a:t>JOB DESCRIPTION &amp; SPECIFICATION</a:t>
            </a:r>
            <a:endParaRPr b="1" i="0" sz="2956" u="none" cap="none" strike="noStrike">
              <a:solidFill>
                <a:srgbClr val="000000"/>
              </a:solidFill>
              <a:latin typeface="Big Shoulders"/>
              <a:ea typeface="Big Shoulders"/>
              <a:cs typeface="Big Shoulders"/>
              <a:sym typeface="Big Shoulders"/>
            </a:endParaRPr>
          </a:p>
          <a:p>
            <a:pPr indent="0" lvl="0" marL="6257" marR="197105" rtl="0" algn="l">
              <a:lnSpc>
                <a:spcPct val="117343"/>
              </a:lnSpc>
              <a:spcBef>
                <a:spcPts val="431"/>
              </a:spcBef>
              <a:spcAft>
                <a:spcPts val="0"/>
              </a:spcAft>
              <a:buClr>
                <a:srgbClr val="000000"/>
              </a:buClr>
              <a:buSzPts val="1453"/>
              <a:buFont typeface="Arial"/>
              <a:buNone/>
            </a:pPr>
            <a:r>
              <a:rPr b="0" i="0" lang="en-GB" sz="1453" u="none" cap="none" strike="noStrike">
                <a:solidFill>
                  <a:srgbClr val="0484AF"/>
                </a:solidFill>
                <a:latin typeface="Montserrat Medium"/>
                <a:ea typeface="Montserrat Medium"/>
                <a:cs typeface="Montserrat Medium"/>
                <a:sym typeface="Montserrat Medium"/>
              </a:rPr>
              <a:t>DEADLINE: </a:t>
            </a:r>
            <a:r>
              <a:rPr lang="en-GB" sz="1453">
                <a:solidFill>
                  <a:srgbClr val="0484AF"/>
                </a:solidFill>
                <a:latin typeface="Montserrat Medium"/>
                <a:ea typeface="Montserrat Medium"/>
                <a:cs typeface="Montserrat Medium"/>
                <a:sym typeface="Montserrat Medium"/>
              </a:rPr>
              <a:t>19th March 2026</a:t>
            </a:r>
            <a:endParaRPr b="0" i="0" sz="1453" u="none" cap="none" strike="noStrike">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b="0" l="0" r="0" t="0"/>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b="0" l="0" r="0" t="0"/>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b="0" l="0" r="0" t="0"/>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b="0" l="0" r="0" t="0"/>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b="0" l="0" r="0" t="0"/>
          <a:stretch/>
        </p:blipFill>
        <p:spPr>
          <a:xfrm>
            <a:off x="147236" y="791925"/>
            <a:ext cx="3156618" cy="2637075"/>
          </a:xfrm>
          <a:prstGeom prst="rect">
            <a:avLst/>
          </a:prstGeom>
          <a:noFill/>
          <a:ln>
            <a:noFill/>
          </a:ln>
        </p:spPr>
      </p:pic>
      <p:sp>
        <p:nvSpPr>
          <p:cNvPr id="59" name="Google Shape;59;g1c0a3dcca61_0_2"/>
          <p:cNvSpPr/>
          <p:nvPr/>
        </p:nvSpPr>
        <p:spPr>
          <a:xfrm>
            <a:off x="190923" y="4152782"/>
            <a:ext cx="42762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1c0a3dcca61_0_2"/>
          <p:cNvSpPr txBox="1"/>
          <p:nvPr/>
        </p:nvSpPr>
        <p:spPr>
          <a:xfrm>
            <a:off x="402275" y="4307400"/>
            <a:ext cx="3853500" cy="62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47"/>
              <a:buFont typeface="Arial"/>
              <a:buNone/>
            </a:pPr>
            <a:r>
              <a:rPr b="1" lang="en-GB" sz="2045">
                <a:solidFill>
                  <a:srgbClr val="FFFFFF"/>
                </a:solidFill>
                <a:latin typeface="Big Shoulders"/>
                <a:ea typeface="Big Shoulders"/>
                <a:cs typeface="Big Shoulders"/>
                <a:sym typeface="Big Shoulders"/>
              </a:rPr>
              <a:t>Black Country Network</a:t>
            </a:r>
            <a:endParaRPr b="1" sz="2045">
              <a:solidFill>
                <a:srgbClr val="FFFFFF"/>
              </a:solidFill>
              <a:latin typeface="Big Shoulders"/>
              <a:ea typeface="Big Shoulders"/>
              <a:cs typeface="Big Shoulders"/>
              <a:sym typeface="Big Shoulders"/>
            </a:endParaRPr>
          </a:p>
          <a:p>
            <a:pPr indent="0" lvl="0" marL="0" marR="0" rtl="0" algn="ctr">
              <a:lnSpc>
                <a:spcPct val="100000"/>
              </a:lnSpc>
              <a:spcBef>
                <a:spcPts val="0"/>
              </a:spcBef>
              <a:spcAft>
                <a:spcPts val="0"/>
              </a:spcAft>
              <a:buClr>
                <a:srgbClr val="000000"/>
              </a:buClr>
              <a:buSzPts val="3047"/>
              <a:buFont typeface="Arial"/>
              <a:buNone/>
            </a:pPr>
            <a:r>
              <a:rPr b="1" lang="en-GB" sz="2045">
                <a:solidFill>
                  <a:srgbClr val="FFFFFF"/>
                </a:solidFill>
                <a:latin typeface="Big Shoulders"/>
                <a:ea typeface="Big Shoulders"/>
                <a:cs typeface="Big Shoulders"/>
                <a:sym typeface="Big Shoulders"/>
              </a:rPr>
              <a:t>Regeneration and Investment Officer</a:t>
            </a:r>
            <a:endParaRPr b="1" sz="2045">
              <a:solidFill>
                <a:srgbClr val="FFFFFF"/>
              </a:solidFill>
              <a:latin typeface="Big Shoulders"/>
              <a:ea typeface="Big Shoulders"/>
              <a:cs typeface="Big Shoulders"/>
              <a:sym typeface="Big Should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8f6cc4df96_0_1"/>
          <p:cNvSpPr/>
          <p:nvPr/>
        </p:nvSpPr>
        <p:spPr>
          <a:xfrm>
            <a:off x="3929755" y="1732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g28f6cc4df96_0_1"/>
          <p:cNvSpPr txBox="1"/>
          <p:nvPr/>
        </p:nvSpPr>
        <p:spPr>
          <a:xfrm rot="723792">
            <a:off x="715040" y="574113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18" name="Google Shape;218;g28f6cc4df96_0_1"/>
          <p:cNvSpPr txBox="1"/>
          <p:nvPr>
            <p:ph type="title"/>
          </p:nvPr>
        </p:nvSpPr>
        <p:spPr>
          <a:xfrm>
            <a:off x="3929755" y="1162105"/>
            <a:ext cx="5068200" cy="5616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600">
                <a:solidFill>
                  <a:srgbClr val="1D2041"/>
                </a:solidFill>
              </a:rPr>
              <a:t>DUTIES &amp; RESPONSIBILITIES</a:t>
            </a:r>
            <a:endParaRPr sz="3600"/>
          </a:p>
        </p:txBody>
      </p:sp>
      <p:sp>
        <p:nvSpPr>
          <p:cNvPr id="219" name="Google Shape;219;g28f6cc4df96_0_1"/>
          <p:cNvSpPr txBox="1"/>
          <p:nvPr/>
        </p:nvSpPr>
        <p:spPr>
          <a:xfrm>
            <a:off x="3873450" y="1773875"/>
            <a:ext cx="5855700" cy="3253500"/>
          </a:xfrm>
          <a:prstGeom prst="rect">
            <a:avLst/>
          </a:prstGeom>
          <a:noFill/>
          <a:ln>
            <a:noFill/>
          </a:ln>
        </p:spPr>
        <p:txBody>
          <a:bodyPr anchorCtr="0" anchor="t" bIns="0" lIns="0" spcFirstLastPara="1" rIns="0" wrap="square" tIns="5625">
            <a:spAutoFit/>
          </a:bodyPr>
          <a:lstStyle/>
          <a:p>
            <a:pPr indent="0" lvl="0" marL="0" marR="172720" rtl="0" algn="l">
              <a:lnSpc>
                <a:spcPct val="115000"/>
              </a:lnSpc>
              <a:spcBef>
                <a:spcPts val="0"/>
              </a:spcBef>
              <a:spcAft>
                <a:spcPts val="0"/>
              </a:spcAft>
              <a:buClr>
                <a:srgbClr val="000000"/>
              </a:buClr>
              <a:buSzPts val="1100"/>
              <a:buFont typeface="Arial"/>
              <a:buNone/>
            </a:pPr>
            <a:r>
              <a:rPr b="1" i="0" lang="en-GB" sz="1000" u="none" cap="none" strike="noStrike">
                <a:solidFill>
                  <a:srgbClr val="1D2041"/>
                </a:solidFill>
                <a:latin typeface="Inter"/>
                <a:ea typeface="Inter"/>
                <a:cs typeface="Inter"/>
                <a:sym typeface="Inter"/>
              </a:rPr>
              <a:t>Thematic Duties</a:t>
            </a:r>
            <a:endParaRPr b="1" i="0" sz="1000" u="none" cap="none" strike="noStrike">
              <a:solidFill>
                <a:srgbClr val="1D204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GB" sz="1000">
                <a:solidFill>
                  <a:schemeClr val="dk1"/>
                </a:solidFill>
                <a:latin typeface="Inter"/>
                <a:ea typeface="Inter"/>
                <a:cs typeface="Inter"/>
                <a:sym typeface="Inter"/>
              </a:rPr>
              <a:t>Influence &amp; Regeneration Strategy</a:t>
            </a:r>
            <a:endParaRPr b="1" sz="1000">
              <a:solidFill>
                <a:schemeClr val="dk1"/>
              </a:solidFill>
              <a:latin typeface="Inter"/>
              <a:ea typeface="Inter"/>
              <a:cs typeface="Inter"/>
              <a:sym typeface="Inter"/>
            </a:endParaRPr>
          </a:p>
          <a:p>
            <a:pPr indent="-292100" lvl="0" marL="457200" rtl="0" algn="l">
              <a:lnSpc>
                <a:spcPct val="115000"/>
              </a:lnSpc>
              <a:spcBef>
                <a:spcPts val="1200"/>
              </a:spcBef>
              <a:spcAft>
                <a:spcPts val="0"/>
              </a:spcAft>
              <a:buClr>
                <a:schemeClr val="dk1"/>
              </a:buClr>
              <a:buSzPts val="1000"/>
              <a:buFont typeface="Inter"/>
              <a:buChar char="●"/>
            </a:pPr>
            <a:r>
              <a:rPr lang="en-GB" sz="1000">
                <a:solidFill>
                  <a:schemeClr val="dk1"/>
                </a:solidFill>
                <a:latin typeface="Inter"/>
                <a:ea typeface="Inter"/>
                <a:cs typeface="Inter"/>
                <a:sym typeface="Inter"/>
              </a:rPr>
              <a:t>Represent Powered by CAN and the Black Country Network in regeneration, planning and investment forums, ensuring children and young people’s voices are reflected.</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Influence masterplans, town centre strategies, cultural strategies and local investment frameworks.</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Embed co-design and community voice into regeneration processes, ensuring local people help shape outcomes that affect their lives.</a:t>
            </a:r>
            <a:endParaRPr sz="10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GB" sz="1000">
                <a:solidFill>
                  <a:schemeClr val="dk1"/>
                </a:solidFill>
                <a:latin typeface="Inter"/>
                <a:ea typeface="Inter"/>
                <a:cs typeface="Inter"/>
                <a:sym typeface="Inter"/>
              </a:rPr>
              <a:t>Research, Insight &amp; Impact</a:t>
            </a:r>
            <a:endParaRPr b="1" sz="1000">
              <a:solidFill>
                <a:schemeClr val="dk1"/>
              </a:solidFill>
              <a:latin typeface="Inter"/>
              <a:ea typeface="Inter"/>
              <a:cs typeface="Inter"/>
              <a:sym typeface="Inter"/>
            </a:endParaRPr>
          </a:p>
          <a:p>
            <a:pPr indent="-292100" lvl="0" marL="457200" rtl="0" algn="l">
              <a:lnSpc>
                <a:spcPct val="115000"/>
              </a:lnSpc>
              <a:spcBef>
                <a:spcPts val="1200"/>
              </a:spcBef>
              <a:spcAft>
                <a:spcPts val="0"/>
              </a:spcAft>
              <a:buClr>
                <a:schemeClr val="dk1"/>
              </a:buClr>
              <a:buSzPts val="1000"/>
              <a:buFont typeface="Inter"/>
              <a:buChar char="●"/>
            </a:pPr>
            <a:r>
              <a:rPr lang="en-GB" sz="1000">
                <a:solidFill>
                  <a:schemeClr val="dk1"/>
                </a:solidFill>
                <a:latin typeface="Inter"/>
                <a:ea typeface="Inter"/>
                <a:cs typeface="Inter"/>
                <a:sym typeface="Inter"/>
              </a:rPr>
              <a:t>Research and map regeneration activity, investment flows and economic opportunities across the Black Country.</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Gather evidence of the social, cultural and economic impact of investment and regeneration activity supported through the Black Country Network.</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Work with the Network Manager and external evaluators to contribute insight to Monitoring, Evaluation and Learning (MEL).</a:t>
            </a:r>
            <a:endParaRPr b="1" sz="1000">
              <a:solidFill>
                <a:srgbClr val="1D2041"/>
              </a:solidFill>
              <a:latin typeface="Inter"/>
              <a:ea typeface="Inter"/>
              <a:cs typeface="Inter"/>
              <a:sym typeface="Inter"/>
            </a:endParaRPr>
          </a:p>
        </p:txBody>
      </p:sp>
      <p:sp>
        <p:nvSpPr>
          <p:cNvPr id="220" name="Google Shape;220;g28f6cc4df96_0_1"/>
          <p:cNvSpPr txBox="1"/>
          <p:nvPr/>
        </p:nvSpPr>
        <p:spPr>
          <a:xfrm>
            <a:off x="7085065" y="6574401"/>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21" name="Google Shape;221;g28f6cc4df96_0_1"/>
          <p:cNvPicPr preferRelativeResize="0"/>
          <p:nvPr/>
        </p:nvPicPr>
        <p:blipFill rotWithShape="1">
          <a:blip r:embed="rId4">
            <a:alphaModFix/>
          </a:blip>
          <a:srcRect b="0" l="0" r="0" t="0"/>
          <a:stretch/>
        </p:blipFill>
        <p:spPr>
          <a:xfrm rot="-248645">
            <a:off x="-2937117" y="245031"/>
            <a:ext cx="5296761" cy="5296761"/>
          </a:xfrm>
          <a:prstGeom prst="rect">
            <a:avLst/>
          </a:prstGeom>
          <a:noFill/>
          <a:ln>
            <a:noFill/>
          </a:ln>
        </p:spPr>
      </p:pic>
      <p:pic>
        <p:nvPicPr>
          <p:cNvPr id="222" name="Google Shape;222;g28f6cc4df96_0_1"/>
          <p:cNvPicPr preferRelativeResize="0"/>
          <p:nvPr/>
        </p:nvPicPr>
        <p:blipFill rotWithShape="1">
          <a:blip r:embed="rId5">
            <a:alphaModFix/>
          </a:blip>
          <a:srcRect b="0" l="0" r="0" t="0"/>
          <a:stretch/>
        </p:blipFill>
        <p:spPr>
          <a:xfrm>
            <a:off x="-1765002" y="-1972546"/>
            <a:ext cx="5694758" cy="5694758"/>
          </a:xfrm>
          <a:prstGeom prst="rect">
            <a:avLst/>
          </a:prstGeom>
          <a:noFill/>
          <a:ln>
            <a:noFill/>
          </a:ln>
        </p:spPr>
      </p:pic>
      <p:pic>
        <p:nvPicPr>
          <p:cNvPr id="223" name="Google Shape;223;g28f6cc4df96_0_1"/>
          <p:cNvPicPr preferRelativeResize="0"/>
          <p:nvPr/>
        </p:nvPicPr>
        <p:blipFill rotWithShape="1">
          <a:blip r:embed="rId6">
            <a:alphaModFix/>
          </a:blip>
          <a:srcRect b="0" l="0" r="0" t="0"/>
          <a:stretch/>
        </p:blipFill>
        <p:spPr>
          <a:xfrm rot="-977699">
            <a:off x="395630" y="1524945"/>
            <a:ext cx="3487874" cy="3420240"/>
          </a:xfrm>
          <a:prstGeom prst="rect">
            <a:avLst/>
          </a:prstGeom>
          <a:noFill/>
          <a:ln>
            <a:noFill/>
          </a:ln>
        </p:spPr>
      </p:pic>
      <p:pic>
        <p:nvPicPr>
          <p:cNvPr id="224" name="Google Shape;224;g28f6cc4df96_0_1"/>
          <p:cNvPicPr preferRelativeResize="0"/>
          <p:nvPr/>
        </p:nvPicPr>
        <p:blipFill rotWithShape="1">
          <a:blip r:embed="rId7">
            <a:alphaModFix/>
          </a:blip>
          <a:srcRect b="0" l="0" r="0" t="0"/>
          <a:stretch/>
        </p:blipFill>
        <p:spPr>
          <a:xfrm flipH="1">
            <a:off x="-288736" y="743880"/>
            <a:ext cx="4350318" cy="3518852"/>
          </a:xfrm>
          <a:prstGeom prst="rect">
            <a:avLst/>
          </a:prstGeom>
          <a:noFill/>
          <a:ln>
            <a:noFill/>
          </a:ln>
        </p:spPr>
      </p:pic>
      <p:sp>
        <p:nvSpPr>
          <p:cNvPr id="225" name="Google Shape;225;g28f6cc4df96_0_1"/>
          <p:cNvSpPr txBox="1"/>
          <p:nvPr/>
        </p:nvSpPr>
        <p:spPr>
          <a:xfrm>
            <a:off x="4198550" y="434825"/>
            <a:ext cx="5068200" cy="4155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2700">
                <a:solidFill>
                  <a:srgbClr val="FFFFFF"/>
                </a:solidFill>
                <a:latin typeface="Big Shoulders"/>
                <a:ea typeface="Big Shoulders"/>
                <a:cs typeface="Big Shoulders"/>
                <a:sym typeface="Big Shoulders"/>
              </a:rPr>
              <a:t>REGENERATION  &amp; INVESTMENT OFFICER</a:t>
            </a:r>
            <a:endParaRPr b="1" i="0" sz="2700" u="none" cap="none" strike="noStrike">
              <a:solidFill>
                <a:srgbClr val="FFFFFF"/>
              </a:solidFill>
              <a:latin typeface="Big Shoulders"/>
              <a:ea typeface="Big Shoulders"/>
              <a:cs typeface="Big Shoulders"/>
              <a:sym typeface="Big Shoulder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31" name="Google Shape;231;p10"/>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32" name="Google Shape;232;p10"/>
          <p:cNvSpPr txBox="1"/>
          <p:nvPr/>
        </p:nvSpPr>
        <p:spPr>
          <a:xfrm>
            <a:off x="230950" y="757325"/>
            <a:ext cx="7304700" cy="2194500"/>
          </a:xfrm>
          <a:prstGeom prst="rect">
            <a:avLst/>
          </a:prstGeom>
          <a:noFill/>
          <a:ln cap="flat" cmpd="sng" w="9525">
            <a:solidFill>
              <a:srgbClr val="FCC128"/>
            </a:solidFill>
            <a:prstDash val="solid"/>
            <a:round/>
            <a:headEnd len="sm" w="sm" type="none"/>
            <a:tailEnd len="sm" w="sm" type="none"/>
          </a:ln>
        </p:spPr>
        <p:txBody>
          <a:bodyPr anchorCtr="0" anchor="t" bIns="0" lIns="0" spcFirstLastPara="1" rIns="0" wrap="square" tIns="5625">
            <a:spAutoFit/>
          </a:bodyPr>
          <a:lstStyle/>
          <a:p>
            <a:pPr indent="0" lvl="0" marL="0" rtl="0" algn="l">
              <a:lnSpc>
                <a:spcPct val="115000"/>
              </a:lnSpc>
              <a:spcBef>
                <a:spcPts val="12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Equity, Sustainability &amp; Climate Considerations</a:t>
            </a:r>
            <a:endParaRPr b="1"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Advance inclusive growth, ensuring investment prioritises equity, access and long-term benefit for marginalised communities.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Promote environmentally responsible regeneration and climate-resilient approaches.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Challenge extractive or inequitable investment practices and advocate for fairer models of development.</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en-GB" sz="1100">
                <a:solidFill>
                  <a:schemeClr val="dk1"/>
                </a:solidFill>
                <a:latin typeface="Calibri"/>
                <a:ea typeface="Calibri"/>
                <a:cs typeface="Calibri"/>
                <a:sym typeface="Calibri"/>
              </a:rPr>
              <a:t>Collaboration &amp; Team Working</a:t>
            </a:r>
            <a:endParaRPr b="1"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Work closely with the Network Manager and programme staff to ensure investment activity aligns with priorities and outcomes.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Contribute to collective learning, shared intelligence and long-term sustainability planning for the Network beyond 2030.</a:t>
            </a:r>
            <a:endParaRPr b="1" sz="1050">
              <a:solidFill>
                <a:schemeClr val="dk1"/>
              </a:solidFill>
              <a:latin typeface="Inter"/>
              <a:ea typeface="Inter"/>
              <a:cs typeface="Inter"/>
              <a:sym typeface="Inter"/>
            </a:endParaRPr>
          </a:p>
        </p:txBody>
      </p:sp>
      <p:sp>
        <p:nvSpPr>
          <p:cNvPr id="233" name="Google Shape;233;p10"/>
          <p:cNvSpPr txBox="1"/>
          <p:nvPr/>
        </p:nvSpPr>
        <p:spPr>
          <a:xfrm>
            <a:off x="230953" y="953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a:ea typeface="Big Shoulders"/>
                <a:cs typeface="Big Shoulders"/>
                <a:sym typeface="Big Shoulders"/>
              </a:rPr>
              <a:t>DUTIES &amp; RESPONSIBILITIES</a:t>
            </a:r>
            <a:endParaRPr b="1" i="0" sz="3941" u="none" cap="none" strike="noStrike">
              <a:solidFill>
                <a:schemeClr val="lt1"/>
              </a:solidFill>
              <a:latin typeface="Big Shoulders"/>
              <a:ea typeface="Big Shoulders"/>
              <a:cs typeface="Big Shoulders"/>
              <a:sym typeface="Big Shoulders"/>
            </a:endParaRPr>
          </a:p>
        </p:txBody>
      </p:sp>
      <p:pic>
        <p:nvPicPr>
          <p:cNvPr id="234" name="Google Shape;234;p10"/>
          <p:cNvPicPr preferRelativeResize="0"/>
          <p:nvPr/>
        </p:nvPicPr>
        <p:blipFill rotWithShape="1">
          <a:blip r:embed="rId4">
            <a:alphaModFix/>
          </a:blip>
          <a:srcRect b="0" l="0" r="0" t="0"/>
          <a:stretch/>
        </p:blipFill>
        <p:spPr>
          <a:xfrm>
            <a:off x="6996775" y="-70750"/>
            <a:ext cx="6059201" cy="53518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dca09ab6b1_0_1"/>
          <p:cNvSpPr txBox="1"/>
          <p:nvPr/>
        </p:nvSpPr>
        <p:spPr>
          <a:xfrm rot="723792">
            <a:off x="708206" y="572600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40" name="Google Shape;240;g2dca09ab6b1_0_1"/>
          <p:cNvSpPr txBox="1"/>
          <p:nvPr/>
        </p:nvSpPr>
        <p:spPr>
          <a:xfrm>
            <a:off x="7162800" y="6629400"/>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41" name="Google Shape;241;g2dca09ab6b1_0_1"/>
          <p:cNvSpPr txBox="1"/>
          <p:nvPr/>
        </p:nvSpPr>
        <p:spPr>
          <a:xfrm>
            <a:off x="78850" y="851988"/>
            <a:ext cx="7685700" cy="3340500"/>
          </a:xfrm>
          <a:prstGeom prst="rect">
            <a:avLst/>
          </a:prstGeom>
          <a:noFill/>
          <a:ln>
            <a:noFill/>
          </a:ln>
        </p:spPr>
        <p:txBody>
          <a:bodyPr anchorCtr="0" anchor="t" bIns="0" lIns="0" spcFirstLastPara="1" rIns="0" wrap="square" tIns="562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050" u="none" cap="none" strike="noStrike">
              <a:solidFill>
                <a:srgbClr val="1D2041"/>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050" u="none" cap="none" strike="noStrike">
                <a:solidFill>
                  <a:schemeClr val="dk1"/>
                </a:solidFill>
                <a:latin typeface="Inter"/>
                <a:ea typeface="Inter"/>
                <a:cs typeface="Inter"/>
                <a:sym typeface="Inter"/>
              </a:rPr>
              <a:t>General Responsibilities </a:t>
            </a:r>
            <a:endParaRPr b="1"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be a supportive and motivated team player.</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represent the organisation within local and regional networks of supporters and stakeholders.</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actively participate in regular team meetings and supervision meetings.</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Attend ideas meetings and contribute to discussions about the future and development of Powered by CAN projects.</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participate in training and development activities as required and to assist with the training and development of colleagues as appropriate.</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act always in the best interest of Powered by CAN.</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ensure confidentiality within the organisation at all times.</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participate in activities which fall outside of normal working hours as required, e.g. Training, Staff Meetings, Recruitment/Engagement events, fundraising events, etc.</a:t>
            </a:r>
            <a:endParaRPr b="0" i="0" sz="1050" u="none" cap="none" strike="noStrike">
              <a:solidFill>
                <a:schemeClr val="dk1"/>
              </a:solidFill>
              <a:latin typeface="Inter"/>
              <a:ea typeface="Inter"/>
              <a:cs typeface="Inter"/>
              <a:sym typeface="Inter"/>
            </a:endParaRPr>
          </a:p>
          <a:p>
            <a:pPr indent="-295275" lvl="0" marL="457200" marR="0" rtl="0" algn="l">
              <a:lnSpc>
                <a:spcPct val="115000"/>
              </a:lnSpc>
              <a:spcBef>
                <a:spcPts val="0"/>
              </a:spcBef>
              <a:spcAft>
                <a:spcPts val="0"/>
              </a:spcAft>
              <a:buClr>
                <a:schemeClr val="dk1"/>
              </a:buClr>
              <a:buSzPts val="1050"/>
              <a:buFont typeface="Inter"/>
              <a:buChar char="●"/>
            </a:pPr>
            <a:r>
              <a:rPr b="0" i="0" lang="en-GB" sz="1050" u="none" cap="none" strike="noStrike">
                <a:solidFill>
                  <a:schemeClr val="dk1"/>
                </a:solidFill>
                <a:latin typeface="Inter"/>
                <a:ea typeface="Inter"/>
                <a:cs typeface="Inter"/>
                <a:sym typeface="Inter"/>
              </a:rPr>
              <a:t>To undertake such other duties and responsibilities of an equivalent nature as may be determined from time to time by Management.</a:t>
            </a:r>
            <a:endParaRPr b="0" i="0" sz="1050" u="none" cap="none" strike="noStrike">
              <a:solidFill>
                <a:schemeClr val="dk1"/>
              </a:solidFill>
              <a:latin typeface="Inter"/>
              <a:ea typeface="Inter"/>
              <a:cs typeface="Inter"/>
              <a:sym typeface="Inter"/>
            </a:endParaRPr>
          </a:p>
          <a:p>
            <a:pPr indent="0" lvl="0" marL="79282" marR="2503" rtl="0" algn="l">
              <a:lnSpc>
                <a:spcPct val="116300"/>
              </a:lnSpc>
              <a:spcBef>
                <a:spcPts val="44"/>
              </a:spcBef>
              <a:spcAft>
                <a:spcPts val="0"/>
              </a:spcAft>
              <a:buClr>
                <a:srgbClr val="000000"/>
              </a:buClr>
              <a:buSzPts val="1150"/>
              <a:buFont typeface="Arial"/>
              <a:buNone/>
            </a:pPr>
            <a:r>
              <a:t/>
            </a:r>
            <a:endParaRPr b="1" i="0" sz="1050" u="none" cap="none" strike="noStrike">
              <a:solidFill>
                <a:srgbClr val="1D204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100"/>
              <a:buFont typeface="Arial"/>
              <a:buNone/>
            </a:pPr>
            <a:r>
              <a:t/>
            </a:r>
            <a:endParaRPr b="0" i="0" sz="1050" u="none" cap="none" strike="noStrike">
              <a:solidFill>
                <a:schemeClr val="dk1"/>
              </a:solidFill>
              <a:latin typeface="Inter"/>
              <a:ea typeface="Inter"/>
              <a:cs typeface="Inter"/>
              <a:sym typeface="Inter"/>
            </a:endParaRPr>
          </a:p>
          <a:p>
            <a:pPr indent="-95921" lvl="0" marL="175204" marR="2503" rtl="0" algn="l">
              <a:lnSpc>
                <a:spcPct val="116300"/>
              </a:lnSpc>
              <a:spcBef>
                <a:spcPts val="44"/>
              </a:spcBef>
              <a:spcAft>
                <a:spcPts val="0"/>
              </a:spcAft>
              <a:buClr>
                <a:srgbClr val="000000"/>
              </a:buClr>
              <a:buSzPts val="1150"/>
              <a:buFont typeface="Arial"/>
              <a:buNone/>
            </a:pPr>
            <a:r>
              <a:t/>
            </a:r>
            <a:endParaRPr b="0" i="0" sz="1050" u="none" cap="none" strike="noStrike">
              <a:solidFill>
                <a:srgbClr val="000000"/>
              </a:solidFill>
              <a:latin typeface="Inter"/>
              <a:ea typeface="Inter"/>
              <a:cs typeface="Inter"/>
              <a:sym typeface="Inter"/>
            </a:endParaRPr>
          </a:p>
        </p:txBody>
      </p:sp>
      <p:sp>
        <p:nvSpPr>
          <p:cNvPr id="242" name="Google Shape;242;g2dca09ab6b1_0_1"/>
          <p:cNvSpPr txBox="1"/>
          <p:nvPr/>
        </p:nvSpPr>
        <p:spPr>
          <a:xfrm>
            <a:off x="230953" y="953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a:ea typeface="Big Shoulders"/>
                <a:cs typeface="Big Shoulders"/>
                <a:sym typeface="Big Shoulders"/>
              </a:rPr>
              <a:t>DUTIES &amp; RESPONSIBILITIES</a:t>
            </a:r>
            <a:endParaRPr b="1" i="0" sz="3941" u="none" cap="none" strike="noStrike">
              <a:solidFill>
                <a:schemeClr val="lt1"/>
              </a:solidFill>
              <a:latin typeface="Big Shoulders"/>
              <a:ea typeface="Big Shoulders"/>
              <a:cs typeface="Big Shoulders"/>
              <a:sym typeface="Big Shoulders"/>
            </a:endParaRPr>
          </a:p>
        </p:txBody>
      </p:sp>
      <p:pic>
        <p:nvPicPr>
          <p:cNvPr id="243" name="Google Shape;243;g2dca09ab6b1_0_1"/>
          <p:cNvPicPr preferRelativeResize="0"/>
          <p:nvPr/>
        </p:nvPicPr>
        <p:blipFill rotWithShape="1">
          <a:blip r:embed="rId4">
            <a:alphaModFix/>
          </a:blip>
          <a:srcRect b="0" l="0" r="0" t="0"/>
          <a:stretch/>
        </p:blipFill>
        <p:spPr>
          <a:xfrm>
            <a:off x="6996775" y="-70750"/>
            <a:ext cx="6059201" cy="5351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pic>
        <p:nvPicPr>
          <p:cNvPr id="249" name="Google Shape;249;p12"/>
          <p:cNvPicPr preferRelativeResize="0"/>
          <p:nvPr/>
        </p:nvPicPr>
        <p:blipFill rotWithShape="1">
          <a:blip r:embed="rId3">
            <a:alphaModFix/>
          </a:blip>
          <a:srcRect b="0" l="0" r="0" t="0"/>
          <a:stretch/>
        </p:blipFill>
        <p:spPr>
          <a:xfrm>
            <a:off x="6781800" y="5291"/>
            <a:ext cx="4277879" cy="6847418"/>
          </a:xfrm>
          <a:prstGeom prst="rect">
            <a:avLst/>
          </a:prstGeom>
          <a:noFill/>
          <a:ln>
            <a:noFill/>
          </a:ln>
        </p:spPr>
      </p:pic>
      <p:sp>
        <p:nvSpPr>
          <p:cNvPr id="250" name="Google Shape;250;p12"/>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51" name="Google Shape;251;p12"/>
          <p:cNvSpPr txBox="1"/>
          <p:nvPr>
            <p:ph type="title"/>
          </p:nvPr>
        </p:nvSpPr>
        <p:spPr>
          <a:xfrm>
            <a:off x="-381000" y="1084183"/>
            <a:ext cx="51816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52" name="Google Shape;252;p12"/>
          <p:cNvSpPr txBox="1"/>
          <p:nvPr/>
        </p:nvSpPr>
        <p:spPr>
          <a:xfrm>
            <a:off x="28433" y="1600200"/>
            <a:ext cx="6934200" cy="4312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5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Accessibility &amp; Inclusion Statement</a:t>
            </a:r>
            <a:endParaRPr b="1" i="0" sz="1100" u="none" cap="none" strike="noStrike">
              <a:solidFill>
                <a:schemeClr val="dk1"/>
              </a:solidFill>
              <a:latin typeface="Inter"/>
              <a:ea typeface="Inter"/>
              <a:cs typeface="Inter"/>
              <a:sym typeface="Inter"/>
            </a:endParaRPr>
          </a:p>
          <a:p>
            <a:pPr indent="0" lvl="0" marL="0" marR="0" rtl="0" algn="l">
              <a:lnSpc>
                <a:spcPct val="115000"/>
              </a:lnSpc>
              <a:spcBef>
                <a:spcPts val="150"/>
              </a:spcBef>
              <a:spcAft>
                <a:spcPts val="0"/>
              </a:spcAft>
              <a:buClr>
                <a:schemeClr val="dk1"/>
              </a:buClr>
              <a:buSzPts val="1100"/>
              <a:buFont typeface="Arial"/>
              <a:buNone/>
            </a:pPr>
            <a:r>
              <a:rPr b="0" i="0" lang="en-GB" sz="1050" u="none" cap="none" strike="noStrike">
                <a:solidFill>
                  <a:schemeClr val="dk1"/>
                </a:solidFill>
                <a:latin typeface="Inter"/>
                <a:ea typeface="Inter"/>
                <a:cs typeface="Inter"/>
                <a:sym typeface="Inter"/>
              </a:rPr>
              <a:t>We recognise that skills, insight and leadership are developed through multiple routes. We welcome applications from candidates whose experience may come from lived experience, community leadership, non-traditional career paths or informal systems change roles, and will consider transferable skills alongside formal qualifications.</a:t>
            </a:r>
            <a:endParaRPr b="1" i="0" sz="1050" u="none" cap="none" strike="noStrike">
              <a:solidFill>
                <a:schemeClr val="dk1"/>
              </a:solidFill>
              <a:latin typeface="Inter"/>
              <a:ea typeface="Inter"/>
              <a:cs typeface="Inter"/>
              <a:sym typeface="Inter"/>
            </a:endParaRPr>
          </a:p>
          <a:p>
            <a:pPr indent="0" lvl="0" marL="0" marR="0" rtl="0" algn="l">
              <a:lnSpc>
                <a:spcPct val="115000"/>
              </a:lnSpc>
              <a:spcBef>
                <a:spcPts val="15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Essential</a:t>
            </a:r>
            <a:endParaRPr b="1" i="0" sz="1100" u="none" cap="none" strike="noStrike">
              <a:solidFill>
                <a:schemeClr val="dk1"/>
              </a:solidFill>
              <a:latin typeface="Inter"/>
              <a:ea typeface="Inter"/>
              <a:cs typeface="Inter"/>
              <a:sym typeface="Inter"/>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Minimum 3yrs experience working in regeneration, investment development, funding, commissioning or economic development, ideally within community, cultural or social impact contexts.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Proven experience of researching, mapping and analysing funding, investment and regeneration landscapes, including public, philanthropic and private-sector opportunities.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of identifying funding gaps, duplication, leverage points and emerging opportunities to support long-term place-based change.</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Strong track record of relationship brokerage, connecting community-led organisations, funders, investors, commissioners and public bodies to unlock resources and collaboration.</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supporting organisations or consortia to access funding, investment or commissioning opportunities, including collaborative or partnership bids.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Understanding of place-based regeneration, inclusive growth and community wealth-building approaches.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working within complex, multi-stakeholder environments with differing power, priorities and incentives.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150"/>
              </a:spcAft>
              <a:buClr>
                <a:schemeClr val="dk1"/>
              </a:buClr>
              <a:buSzPts val="1100"/>
              <a:buFont typeface="Calibri"/>
              <a:buChar char="●"/>
            </a:pPr>
            <a:r>
              <a:rPr lang="en-GB" sz="1100">
                <a:solidFill>
                  <a:schemeClr val="dk1"/>
                </a:solidFill>
                <a:highlight>
                  <a:schemeClr val="lt1"/>
                </a:highlight>
                <a:latin typeface="Calibri"/>
                <a:ea typeface="Calibri"/>
                <a:cs typeface="Calibri"/>
                <a:sym typeface="Calibri"/>
              </a:rPr>
              <a:t>Proven experience producing high-quality long-form funding  applications and reports.</a:t>
            </a:r>
            <a:endParaRPr b="0" i="0" sz="1400" u="none" cap="none" strike="noStrike">
              <a:solidFill>
                <a:srgbClr val="000000"/>
              </a:solidFill>
              <a:highlight>
                <a:schemeClr val="lt1"/>
              </a:highlight>
              <a:latin typeface="Inter"/>
              <a:ea typeface="Inter"/>
              <a:cs typeface="Inter"/>
              <a:sym typeface="Inter"/>
            </a:endParaRPr>
          </a:p>
        </p:txBody>
      </p:sp>
      <p:sp>
        <p:nvSpPr>
          <p:cNvPr id="253" name="Google Shape;253;p12"/>
          <p:cNvSpPr/>
          <p:nvPr/>
        </p:nvSpPr>
        <p:spPr>
          <a:xfrm>
            <a:off x="153680" y="14548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4" name="Google Shape;254;p12"/>
          <p:cNvSpPr txBox="1"/>
          <p:nvPr/>
        </p:nvSpPr>
        <p:spPr>
          <a:xfrm>
            <a:off x="422475" y="407075"/>
            <a:ext cx="5068200" cy="4155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2700">
                <a:solidFill>
                  <a:srgbClr val="FFFFFF"/>
                </a:solidFill>
                <a:latin typeface="Big Shoulders"/>
                <a:ea typeface="Big Shoulders"/>
                <a:cs typeface="Big Shoulders"/>
                <a:sym typeface="Big Shoulders"/>
              </a:rPr>
              <a:t>REGENERATION  &amp; INVESTMENT OFFICER</a:t>
            </a:r>
            <a:endParaRPr b="1" i="0" sz="2700" u="none" cap="none" strike="noStrike">
              <a:solidFill>
                <a:srgbClr val="FFFFFF"/>
              </a:solidFill>
              <a:latin typeface="Big Shoulders"/>
              <a:ea typeface="Big Shoulders"/>
              <a:cs typeface="Big Shoulders"/>
              <a:sym typeface="Big Shoulder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pic>
        <p:nvPicPr>
          <p:cNvPr id="260" name="Google Shape;260;p13"/>
          <p:cNvPicPr preferRelativeResize="0"/>
          <p:nvPr/>
        </p:nvPicPr>
        <p:blipFill rotWithShape="1">
          <a:blip r:embed="rId3">
            <a:alphaModFix/>
          </a:blip>
          <a:srcRect b="0" l="0" r="0" t="0"/>
          <a:stretch/>
        </p:blipFill>
        <p:spPr>
          <a:xfrm>
            <a:off x="7022075" y="5291"/>
            <a:ext cx="4277880" cy="6847417"/>
          </a:xfrm>
          <a:prstGeom prst="rect">
            <a:avLst/>
          </a:prstGeom>
          <a:noFill/>
          <a:ln>
            <a:noFill/>
          </a:ln>
        </p:spPr>
      </p:pic>
      <p:sp>
        <p:nvSpPr>
          <p:cNvPr id="261" name="Google Shape;261;p13"/>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62" name="Google Shape;262;p13"/>
          <p:cNvSpPr txBox="1"/>
          <p:nvPr>
            <p:ph type="title"/>
          </p:nvPr>
        </p:nvSpPr>
        <p:spPr>
          <a:xfrm>
            <a:off x="-438000" y="1060632"/>
            <a:ext cx="54102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63" name="Google Shape;263;p13"/>
          <p:cNvSpPr txBox="1"/>
          <p:nvPr/>
        </p:nvSpPr>
        <p:spPr>
          <a:xfrm>
            <a:off x="152400" y="1630000"/>
            <a:ext cx="7220400" cy="4429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50"/>
              </a:spcBef>
              <a:spcAft>
                <a:spcPts val="0"/>
              </a:spcAft>
              <a:buClr>
                <a:schemeClr val="dk1"/>
              </a:buClr>
              <a:buSzPts val="1100"/>
              <a:buFont typeface="Arial"/>
              <a:buNone/>
            </a:pPr>
            <a:r>
              <a:rPr b="1" lang="en-GB" sz="1000">
                <a:solidFill>
                  <a:schemeClr val="dk1"/>
                </a:solidFill>
                <a:latin typeface="Inter"/>
                <a:ea typeface="Inter"/>
                <a:cs typeface="Inter"/>
                <a:sym typeface="Inter"/>
              </a:rPr>
              <a:t>Essential Skills &amp; Competencies</a:t>
            </a:r>
            <a:endParaRPr b="1"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Strong writing, research and intelligence-gathering skills, including funding horizon scanning, investment mapping and policy analysis.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Ability to translate complex funding and investment information into clear, accessible guidance for community organisations and youth-led groups.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Excellent relationship-building and influencing skills, with confidence engaging senior decision-makers as well as grassroots leaders.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Skilled at navigating power dynamics and acting as an honest broker between communities, funders and institutions.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Strong written communication skills, including the ability to contribute to funding propositions, investment cases and strategic briefings.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Analytical and strategic thinking, with the ability to connect local need to regional and national funding agendas.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Strong organisation and prioritisation skills, able to manage multiple funding streams, partners and timelines.</a:t>
            </a:r>
            <a:endParaRPr sz="1000">
              <a:solidFill>
                <a:schemeClr val="dk1"/>
              </a:solidFill>
              <a:latin typeface="Inter"/>
              <a:ea typeface="Inter"/>
              <a:cs typeface="Inter"/>
              <a:sym typeface="Inter"/>
            </a:endParaRPr>
          </a:p>
          <a:p>
            <a:pPr indent="0" lvl="0" marL="0" rtl="0" algn="l">
              <a:lnSpc>
                <a:spcPct val="115000"/>
              </a:lnSpc>
              <a:spcBef>
                <a:spcPts val="150"/>
              </a:spcBef>
              <a:spcAft>
                <a:spcPts val="0"/>
              </a:spcAft>
              <a:buClr>
                <a:schemeClr val="dk1"/>
              </a:buClr>
              <a:buSzPts val="1100"/>
              <a:buFont typeface="Arial"/>
              <a:buNone/>
            </a:pPr>
            <a:r>
              <a:t/>
            </a:r>
            <a:endParaRPr sz="1000">
              <a:solidFill>
                <a:schemeClr val="dk1"/>
              </a:solidFill>
              <a:latin typeface="Inter"/>
              <a:ea typeface="Inter"/>
              <a:cs typeface="Inter"/>
              <a:sym typeface="Inter"/>
            </a:endParaRPr>
          </a:p>
          <a:p>
            <a:pPr indent="0" lvl="0" marL="0" rtl="0" algn="l">
              <a:lnSpc>
                <a:spcPct val="115000"/>
              </a:lnSpc>
              <a:spcBef>
                <a:spcPts val="150"/>
              </a:spcBef>
              <a:spcAft>
                <a:spcPts val="0"/>
              </a:spcAft>
              <a:buClr>
                <a:schemeClr val="dk1"/>
              </a:buClr>
              <a:buSzPts val="1100"/>
              <a:buFont typeface="Arial"/>
              <a:buNone/>
            </a:pPr>
            <a:r>
              <a:rPr b="1" lang="en-GB" sz="1000">
                <a:solidFill>
                  <a:schemeClr val="dk1"/>
                </a:solidFill>
                <a:latin typeface="Inter"/>
                <a:ea typeface="Inter"/>
                <a:cs typeface="Inter"/>
                <a:sym typeface="Inter"/>
              </a:rPr>
              <a:t>Essential Values, Approach &amp; Ways of Working</a:t>
            </a:r>
            <a:endParaRPr b="1"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Commitment to equity, inclusion and social justice, with an understanding of how funding and investment systems can reproduce or reduce inequality.</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Values-led, relational approach to work, grounded in trust-building, transparency and accountability.</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Confidence working in emergent, evolving systems, rather than fixed or transactional funding models.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Willingness to challenge extractive or inequitable investment practices and advocate for fairer alternatives.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Commitment to learning, reflection and continuous improvement.</a:t>
            </a:r>
            <a:endParaRPr sz="1000">
              <a:solidFill>
                <a:schemeClr val="dk1"/>
              </a:solidFill>
              <a:latin typeface="Inter"/>
              <a:ea typeface="Inter"/>
              <a:cs typeface="Inter"/>
              <a:sym typeface="Inter"/>
            </a:endParaRPr>
          </a:p>
          <a:p>
            <a:pPr indent="0" lvl="0" marL="0" marR="0" rtl="0" algn="l">
              <a:lnSpc>
                <a:spcPct val="100000"/>
              </a:lnSpc>
              <a:spcBef>
                <a:spcPts val="150"/>
              </a:spcBef>
              <a:spcAft>
                <a:spcPts val="0"/>
              </a:spcAft>
              <a:buClr>
                <a:srgbClr val="000000"/>
              </a:buClr>
              <a:buSzPts val="1400"/>
              <a:buFont typeface="Arial"/>
              <a:buNone/>
            </a:pPr>
            <a:r>
              <a:t/>
            </a:r>
            <a:endParaRPr b="1" sz="1000">
              <a:solidFill>
                <a:schemeClr val="dk1"/>
              </a:solidFill>
              <a:latin typeface="Inter"/>
              <a:ea typeface="Inter"/>
              <a:cs typeface="Inter"/>
              <a:sym typeface="Inter"/>
            </a:endParaRPr>
          </a:p>
        </p:txBody>
      </p:sp>
      <p:sp>
        <p:nvSpPr>
          <p:cNvPr id="264" name="Google Shape;264;p13"/>
          <p:cNvSpPr/>
          <p:nvPr/>
        </p:nvSpPr>
        <p:spPr>
          <a:xfrm>
            <a:off x="152405" y="1219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5" name="Google Shape;265;p13"/>
          <p:cNvSpPr txBox="1"/>
          <p:nvPr/>
        </p:nvSpPr>
        <p:spPr>
          <a:xfrm>
            <a:off x="443551" y="383525"/>
            <a:ext cx="5023500" cy="415500"/>
          </a:xfrm>
          <a:prstGeom prst="rect">
            <a:avLst/>
          </a:prstGeom>
          <a:noFill/>
          <a:ln>
            <a:noFill/>
          </a:ln>
        </p:spPr>
        <p:txBody>
          <a:bodyPr anchorCtr="0" anchor="t" bIns="0" lIns="0" spcFirstLastPara="1" rIns="0" wrap="square" tIns="0">
            <a:spAutoFit/>
          </a:bodyPr>
          <a:lstStyle/>
          <a:p>
            <a:pPr indent="0" lvl="0" marL="0" rtl="0" algn="l">
              <a:lnSpc>
                <a:spcPct val="147805"/>
              </a:lnSpc>
              <a:spcBef>
                <a:spcPts val="0"/>
              </a:spcBef>
              <a:spcAft>
                <a:spcPts val="0"/>
              </a:spcAft>
              <a:buClr>
                <a:srgbClr val="000000"/>
              </a:buClr>
              <a:buSzPts val="3600"/>
              <a:buFont typeface="Arial"/>
              <a:buNone/>
            </a:pPr>
            <a:r>
              <a:rPr b="1" lang="en-GB" sz="2700">
                <a:solidFill>
                  <a:srgbClr val="FFFFFF"/>
                </a:solidFill>
                <a:latin typeface="Big Shoulders"/>
                <a:ea typeface="Big Shoulders"/>
                <a:cs typeface="Big Shoulders"/>
                <a:sym typeface="Big Shoulders"/>
              </a:rPr>
              <a:t>REGENERATION  &amp; INVESTMENT OFFICER</a:t>
            </a:r>
            <a:endParaRPr b="1" sz="3600">
              <a:solidFill>
                <a:srgbClr val="FFFFFF"/>
              </a:solidFill>
              <a:latin typeface="Big Shoulders"/>
              <a:ea typeface="Big Shoulders"/>
              <a:cs typeface="Big Shoulders"/>
              <a:sym typeface="Big Shoulder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c2d614ccaa_0_1"/>
          <p:cNvSpPr txBox="1"/>
          <p:nvPr/>
        </p:nvSpPr>
        <p:spPr>
          <a:xfrm rot="723792">
            <a:off x="708206" y="572600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pic>
        <p:nvPicPr>
          <p:cNvPr id="271" name="Google Shape;271;g3c2d614ccaa_0_1"/>
          <p:cNvPicPr preferRelativeResize="0"/>
          <p:nvPr/>
        </p:nvPicPr>
        <p:blipFill rotWithShape="1">
          <a:blip r:embed="rId3">
            <a:alphaModFix/>
          </a:blip>
          <a:srcRect b="0" l="0" r="0" t="0"/>
          <a:stretch/>
        </p:blipFill>
        <p:spPr>
          <a:xfrm>
            <a:off x="7022075" y="5291"/>
            <a:ext cx="4277880" cy="6847417"/>
          </a:xfrm>
          <a:prstGeom prst="rect">
            <a:avLst/>
          </a:prstGeom>
          <a:noFill/>
          <a:ln>
            <a:noFill/>
          </a:ln>
        </p:spPr>
      </p:pic>
      <p:sp>
        <p:nvSpPr>
          <p:cNvPr id="272" name="Google Shape;272;g3c2d614ccaa_0_1"/>
          <p:cNvSpPr txBox="1"/>
          <p:nvPr/>
        </p:nvSpPr>
        <p:spPr>
          <a:xfrm>
            <a:off x="7215978" y="6511145"/>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73" name="Google Shape;273;g3c2d614ccaa_0_1"/>
          <p:cNvSpPr txBox="1"/>
          <p:nvPr>
            <p:ph type="title"/>
          </p:nvPr>
        </p:nvSpPr>
        <p:spPr>
          <a:xfrm>
            <a:off x="-438000" y="1060632"/>
            <a:ext cx="5410200" cy="6141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74" name="Google Shape;274;g3c2d614ccaa_0_1"/>
          <p:cNvSpPr txBox="1"/>
          <p:nvPr/>
        </p:nvSpPr>
        <p:spPr>
          <a:xfrm>
            <a:off x="152400" y="1746700"/>
            <a:ext cx="7220400" cy="1545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5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Desirable Knowledge &amp; Experience</a:t>
            </a:r>
            <a:endParaRPr b="1" i="0" sz="1100" u="none" cap="none" strike="noStrike">
              <a:solidFill>
                <a:schemeClr val="dk1"/>
              </a:solidFill>
              <a:latin typeface="Inter"/>
              <a:ea typeface="Inter"/>
              <a:cs typeface="Inter"/>
              <a:sym typeface="Inter"/>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of place-based funding or regeneration programmes in post-industrial or high-deprivation areas.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Knowledge of local authority, combined authority or regional investment frameworks.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of consortium building or collaborative investment models.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evidencing social, cultural and economic impact of funding and investment.</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working alongside children and young people or youth-led organisations.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150"/>
              </a:spcAft>
              <a:buClr>
                <a:schemeClr val="dk1"/>
              </a:buClr>
              <a:buSzPts val="1100"/>
              <a:buFont typeface="Calibri"/>
              <a:buChar char="●"/>
            </a:pPr>
            <a:r>
              <a:rPr lang="en-GB" sz="1100">
                <a:solidFill>
                  <a:schemeClr val="dk1"/>
                </a:solidFill>
                <a:latin typeface="Calibri"/>
                <a:ea typeface="Calibri"/>
                <a:cs typeface="Calibri"/>
                <a:sym typeface="Calibri"/>
              </a:rPr>
              <a:t>Lived experience that brings insight into inequality, exclusion or barriers to economic opportunity.</a:t>
            </a:r>
            <a:endParaRPr b="1" i="0" sz="1000" u="none" cap="none" strike="noStrike">
              <a:solidFill>
                <a:schemeClr val="dk1"/>
              </a:solidFill>
              <a:highlight>
                <a:srgbClr val="FFFFFF"/>
              </a:highlight>
              <a:latin typeface="Inter"/>
              <a:ea typeface="Inter"/>
              <a:cs typeface="Inter"/>
              <a:sym typeface="Inter"/>
            </a:endParaRPr>
          </a:p>
        </p:txBody>
      </p:sp>
      <p:sp>
        <p:nvSpPr>
          <p:cNvPr id="275" name="Google Shape;275;g3c2d614ccaa_0_1"/>
          <p:cNvSpPr/>
          <p:nvPr/>
        </p:nvSpPr>
        <p:spPr>
          <a:xfrm>
            <a:off x="152405" y="1219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6" name="Google Shape;276;g3c2d614ccaa_0_1"/>
          <p:cNvSpPr txBox="1"/>
          <p:nvPr/>
        </p:nvSpPr>
        <p:spPr>
          <a:xfrm>
            <a:off x="351782" y="314194"/>
            <a:ext cx="5744700" cy="5541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i="0" lang="en-GB" sz="3600" u="none" cap="none" strike="noStrike">
                <a:solidFill>
                  <a:srgbClr val="FFFFFF"/>
                </a:solidFill>
                <a:latin typeface="Big Shoulders"/>
                <a:ea typeface="Big Shoulders"/>
                <a:cs typeface="Big Shoulders"/>
                <a:sym typeface="Big Shoulders"/>
              </a:rPr>
              <a:t>NETWORK MANAGER</a:t>
            </a:r>
            <a:endParaRPr b="0" i="0" sz="3600" u="none" cap="none" strike="noStrike">
              <a:solidFill>
                <a:srgbClr val="000000"/>
              </a:solidFill>
              <a:latin typeface="Big Shoulders"/>
              <a:ea typeface="Big Shoulders"/>
              <a:cs typeface="Big Shoulders"/>
              <a:sym typeface="Big Shoulder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g1c0a3dcca61_0_53"/>
          <p:cNvPicPr preferRelativeResize="0"/>
          <p:nvPr/>
        </p:nvPicPr>
        <p:blipFill rotWithShape="1">
          <a:blip r:embed="rId3">
            <a:alphaModFix/>
          </a:blip>
          <a:srcRect b="0" l="0" r="0" t="0"/>
          <a:stretch/>
        </p:blipFill>
        <p:spPr>
          <a:xfrm>
            <a:off x="6891724" y="-1099356"/>
            <a:ext cx="5694758" cy="5694758"/>
          </a:xfrm>
          <a:prstGeom prst="rect">
            <a:avLst/>
          </a:prstGeom>
          <a:noFill/>
          <a:ln>
            <a:noFill/>
          </a:ln>
        </p:spPr>
      </p:pic>
      <p:pic>
        <p:nvPicPr>
          <p:cNvPr id="282" name="Google Shape;282;g1c0a3dcca61_0_53"/>
          <p:cNvPicPr preferRelativeResize="0"/>
          <p:nvPr/>
        </p:nvPicPr>
        <p:blipFill rotWithShape="1">
          <a:blip r:embed="rId4">
            <a:alphaModFix/>
          </a:blip>
          <a:srcRect b="0" l="0" r="0" t="0"/>
          <a:stretch/>
        </p:blipFill>
        <p:spPr>
          <a:xfrm rot="-248645">
            <a:off x="4650883" y="-1336347"/>
            <a:ext cx="5296761" cy="5296761"/>
          </a:xfrm>
          <a:prstGeom prst="rect">
            <a:avLst/>
          </a:prstGeom>
          <a:noFill/>
          <a:ln>
            <a:noFill/>
          </a:ln>
        </p:spPr>
      </p:pic>
      <p:pic>
        <p:nvPicPr>
          <p:cNvPr id="283" name="Google Shape;283;g1c0a3dcca61_0_53"/>
          <p:cNvPicPr preferRelativeResize="0"/>
          <p:nvPr/>
        </p:nvPicPr>
        <p:blipFill rotWithShape="1">
          <a:blip r:embed="rId5">
            <a:alphaModFix/>
          </a:blip>
          <a:srcRect b="0" l="0" r="0" t="0"/>
          <a:stretch/>
        </p:blipFill>
        <p:spPr>
          <a:xfrm rot="-977698">
            <a:off x="4484390" y="3198819"/>
            <a:ext cx="5132181" cy="5032666"/>
          </a:xfrm>
          <a:prstGeom prst="rect">
            <a:avLst/>
          </a:prstGeom>
          <a:noFill/>
          <a:ln>
            <a:noFill/>
          </a:ln>
        </p:spPr>
      </p:pic>
      <p:sp>
        <p:nvSpPr>
          <p:cNvPr id="284" name="Google Shape;284;g1c0a3dcca61_0_53"/>
          <p:cNvSpPr txBox="1"/>
          <p:nvPr/>
        </p:nvSpPr>
        <p:spPr>
          <a:xfrm>
            <a:off x="137900" y="2181793"/>
            <a:ext cx="4339800" cy="5811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720"/>
              <a:buFont typeface="Arial"/>
              <a:buNone/>
            </a:pPr>
            <a:r>
              <a:rPr b="1" i="0" lang="en-GB" sz="3720" u="none" cap="none" strike="noStrike">
                <a:solidFill>
                  <a:srgbClr val="1D2041"/>
                </a:solidFill>
                <a:latin typeface="Big Shoulders"/>
                <a:ea typeface="Big Shoulders"/>
                <a:cs typeface="Big Shoulders"/>
                <a:sym typeface="Big Shoulders"/>
              </a:rPr>
              <a:t>FURTHER INFORMATION</a:t>
            </a:r>
            <a:endParaRPr b="0" i="0" sz="3720" u="none" cap="none" strike="noStrike">
              <a:solidFill>
                <a:srgbClr val="000000"/>
              </a:solidFill>
              <a:latin typeface="Big Shoulders"/>
              <a:ea typeface="Big Shoulders"/>
              <a:cs typeface="Big Shoulders"/>
              <a:sym typeface="Big Shoulders"/>
            </a:endParaRPr>
          </a:p>
        </p:txBody>
      </p:sp>
      <p:grpSp>
        <p:nvGrpSpPr>
          <p:cNvPr id="285" name="Google Shape;285;g1c0a3dcca61_0_53"/>
          <p:cNvGrpSpPr/>
          <p:nvPr/>
        </p:nvGrpSpPr>
        <p:grpSpPr>
          <a:xfrm>
            <a:off x="280666" y="412809"/>
            <a:ext cx="1832447" cy="1532723"/>
            <a:chOff x="968933" y="1574755"/>
            <a:chExt cx="3719195" cy="3110865"/>
          </a:xfrm>
        </p:grpSpPr>
        <p:sp>
          <p:nvSpPr>
            <p:cNvPr id="286" name="Google Shape;286;g1c0a3dcca61_0_53"/>
            <p:cNvSpPr/>
            <p:nvPr/>
          </p:nvSpPr>
          <p:spPr>
            <a:xfrm>
              <a:off x="968933" y="1574755"/>
              <a:ext cx="3719195" cy="3110865"/>
            </a:xfrm>
            <a:custGeom>
              <a:rect b="b" l="l" r="r" t="t"/>
              <a:pathLst>
                <a:path extrusionOk="0" h="3110865" w="3719195">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7" name="Google Shape;287;g1c0a3dcca61_0_53"/>
            <p:cNvSpPr/>
            <p:nvPr/>
          </p:nvSpPr>
          <p:spPr>
            <a:xfrm>
              <a:off x="1230503" y="1821452"/>
              <a:ext cx="2422525" cy="759460"/>
            </a:xfrm>
            <a:custGeom>
              <a:rect b="b" l="l" r="r" t="t"/>
              <a:pathLst>
                <a:path extrusionOk="0" h="759460" w="2422525">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extrusionOk="0" h="759460" w="2422525">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extrusionOk="0" h="759460" w="2422525">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extrusionOk="0" h="759460" w="2422525">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extrusionOk="0" h="759460" w="2422525">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extrusionOk="0" h="759460" w="2422525">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extrusionOk="0" h="759460" w="2422525">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88" name="Google Shape;288;g1c0a3dcca61_0_53"/>
          <p:cNvSpPr txBox="1"/>
          <p:nvPr/>
        </p:nvSpPr>
        <p:spPr>
          <a:xfrm rot="720876">
            <a:off x="1673929" y="600638"/>
            <a:ext cx="344445" cy="329736"/>
          </a:xfrm>
          <a:prstGeom prst="rect">
            <a:avLst/>
          </a:prstGeom>
          <a:noFill/>
          <a:ln>
            <a:noFill/>
          </a:ln>
        </p:spPr>
        <p:txBody>
          <a:bodyPr anchorCtr="0" anchor="t" bIns="0" lIns="0" spcFirstLastPara="1" rIns="0" wrap="square" tIns="0">
            <a:spAutoFit/>
          </a:bodyPr>
          <a:lstStyle/>
          <a:p>
            <a:pPr indent="0" lvl="0" marL="0" marR="0" rtl="0" algn="l">
              <a:lnSpc>
                <a:spcPct val="100700"/>
              </a:lnSpc>
              <a:spcBef>
                <a:spcPts val="0"/>
              </a:spcBef>
              <a:spcAft>
                <a:spcPts val="0"/>
              </a:spcAft>
              <a:buClr>
                <a:srgbClr val="000000"/>
              </a:buClr>
              <a:buSzPts val="2143"/>
              <a:buFont typeface="Arial"/>
              <a:buNone/>
            </a:pPr>
            <a:r>
              <a:rPr b="1" i="0" lang="en-GB" sz="2143" u="none" cap="none" strike="noStrike">
                <a:solidFill>
                  <a:srgbClr val="FFFFFF"/>
                </a:solidFill>
                <a:latin typeface="Big Shoulders"/>
                <a:ea typeface="Big Shoulders"/>
                <a:cs typeface="Big Shoulders"/>
                <a:sym typeface="Big Shoulders"/>
              </a:rPr>
              <a:t>by</a:t>
            </a:r>
            <a:endParaRPr b="0" i="0" sz="2143" u="none" cap="none" strike="noStrike">
              <a:solidFill>
                <a:srgbClr val="000000"/>
              </a:solidFill>
              <a:latin typeface="Big Shoulders"/>
              <a:ea typeface="Big Shoulders"/>
              <a:cs typeface="Big Shoulders"/>
              <a:sym typeface="Big Shoulders"/>
            </a:endParaRPr>
          </a:p>
        </p:txBody>
      </p:sp>
      <p:sp>
        <p:nvSpPr>
          <p:cNvPr id="289" name="Google Shape;289;g1c0a3dcca61_0_53"/>
          <p:cNvSpPr/>
          <p:nvPr/>
        </p:nvSpPr>
        <p:spPr>
          <a:xfrm>
            <a:off x="409585" y="1021921"/>
            <a:ext cx="1459546" cy="771523"/>
          </a:xfrm>
          <a:custGeom>
            <a:rect b="b" l="l" r="r" t="t"/>
            <a:pathLst>
              <a:path extrusionOk="0" h="1566545" w="2963545">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extrusionOk="0" h="1566545" w="2963545">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extrusionOk="0" h="1566545" w="2963545">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90" name="Google Shape;290;g1c0a3dcca61_0_53"/>
          <p:cNvPicPr preferRelativeResize="0"/>
          <p:nvPr/>
        </p:nvPicPr>
        <p:blipFill rotWithShape="1">
          <a:blip r:embed="rId6">
            <a:alphaModFix/>
          </a:blip>
          <a:srcRect b="0" l="0" r="0" t="0"/>
          <a:stretch/>
        </p:blipFill>
        <p:spPr>
          <a:xfrm>
            <a:off x="3949324" y="1822792"/>
            <a:ext cx="6028167" cy="5030051"/>
          </a:xfrm>
          <a:prstGeom prst="rect">
            <a:avLst/>
          </a:prstGeom>
          <a:noFill/>
          <a:ln>
            <a:noFill/>
          </a:ln>
        </p:spPr>
      </p:pic>
      <p:sp>
        <p:nvSpPr>
          <p:cNvPr id="291" name="Google Shape;291;g1c0a3dcca61_0_53"/>
          <p:cNvSpPr/>
          <p:nvPr/>
        </p:nvSpPr>
        <p:spPr>
          <a:xfrm>
            <a:off x="-4900" y="3151250"/>
            <a:ext cx="4625400" cy="34839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Deadline</a:t>
            </a:r>
            <a:r>
              <a:rPr b="0" i="0" lang="en-GB" sz="1100" u="none" cap="none" strike="noStrike">
                <a:solidFill>
                  <a:schemeClr val="dk1"/>
                </a:solidFill>
                <a:highlight>
                  <a:schemeClr val="lt1"/>
                </a:highlight>
                <a:latin typeface="Inter"/>
                <a:ea typeface="Inter"/>
                <a:cs typeface="Inter"/>
                <a:sym typeface="Inter"/>
              </a:rPr>
              <a:t>:</a:t>
            </a:r>
            <a:r>
              <a:rPr lang="en-GB" sz="1100">
                <a:solidFill>
                  <a:schemeClr val="dk1"/>
                </a:solidFill>
                <a:highlight>
                  <a:schemeClr val="lt1"/>
                </a:highlight>
                <a:latin typeface="Inter"/>
                <a:ea typeface="Inter"/>
                <a:cs typeface="Inter"/>
                <a:sym typeface="Inter"/>
              </a:rPr>
              <a:t> 19th March 2026</a:t>
            </a:r>
            <a:endParaRPr b="0" i="0" sz="1100" u="none" cap="none" strike="noStrike">
              <a:solidFill>
                <a:srgbClr val="000000"/>
              </a:solidFill>
              <a:highlight>
                <a:srgbClr val="FFFF00"/>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Form: </a:t>
            </a:r>
            <a:r>
              <a:rPr b="0" i="0" lang="en-GB" sz="1100" u="sng" cap="none" strike="noStrike">
                <a:solidFill>
                  <a:schemeClr val="hlink"/>
                </a:solidFill>
                <a:latin typeface="Inter"/>
                <a:ea typeface="Inter"/>
                <a:cs typeface="Inter"/>
                <a:sym typeface="Inter"/>
                <a:hlinkClick r:id="rId7"/>
              </a:rPr>
              <a:t>https://89d77627055430.uk.deputy.com/jobs#/</a:t>
            </a:r>
            <a:r>
              <a:rPr b="0" i="0" lang="en-GB" sz="1100" u="none" cap="none" strike="noStrike">
                <a:solidFill>
                  <a:schemeClr val="dk1"/>
                </a:solidFill>
                <a:latin typeface="Inter"/>
                <a:ea typeface="Inter"/>
                <a:cs typeface="Inter"/>
                <a:sym typeface="Inter"/>
              </a:rPr>
              <a:t>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Process:</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Stage 1 – Formal Interview (including Presentation or Practical)</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Contact Information: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jobs@poweredbycan.org or 0121 530 8451</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DBS and Reference</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This role is subject to a clear enhanced DBS and satisfactory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Employment/Character references. </a:t>
            </a:r>
            <a:endParaRPr b="0" i="0" sz="11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Please note we are currently using a new application system,</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so if you face any technical difficulties please email jobs@poweredbycan.org</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br>
              <a:rPr b="0" i="0" lang="en-GB" sz="1100" u="none" cap="none" strike="noStrike">
                <a:solidFill>
                  <a:schemeClr val="dk1"/>
                </a:solidFill>
                <a:latin typeface="Inter"/>
                <a:ea typeface="Inter"/>
                <a:cs typeface="Inter"/>
                <a:sym typeface="Inter"/>
              </a:rPr>
            </a:b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p:nvPr/>
        </p:nvSpPr>
        <p:spPr>
          <a:xfrm>
            <a:off x="152400" y="122000"/>
            <a:ext cx="62196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p2"/>
          <p:cNvPicPr preferRelativeResize="0"/>
          <p:nvPr/>
        </p:nvPicPr>
        <p:blipFill rotWithShape="1">
          <a:blip r:embed="rId3">
            <a:alphaModFix/>
          </a:blip>
          <a:srcRect b="0" l="0" r="0" t="0"/>
          <a:stretch/>
        </p:blipFill>
        <p:spPr>
          <a:xfrm>
            <a:off x="6101543" y="4267200"/>
            <a:ext cx="5694758" cy="5694758"/>
          </a:xfrm>
          <a:prstGeom prst="rect">
            <a:avLst/>
          </a:prstGeom>
          <a:noFill/>
          <a:ln>
            <a:noFill/>
          </a:ln>
        </p:spPr>
      </p:pic>
      <p:sp>
        <p:nvSpPr>
          <p:cNvPr id="67" name="Google Shape;67;p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68" name="Google Shape;68;p2"/>
          <p:cNvSpPr txBox="1"/>
          <p:nvPr/>
        </p:nvSpPr>
        <p:spPr>
          <a:xfrm>
            <a:off x="7444340" y="660133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69" name="Google Shape;69;p2"/>
          <p:cNvSpPr txBox="1"/>
          <p:nvPr/>
        </p:nvSpPr>
        <p:spPr>
          <a:xfrm>
            <a:off x="152407" y="314294"/>
            <a:ext cx="5744700" cy="62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3047"/>
              <a:buFont typeface="Arial"/>
              <a:buNone/>
            </a:pPr>
            <a:r>
              <a:rPr b="1" lang="en-GB" sz="2045">
                <a:solidFill>
                  <a:schemeClr val="lt1"/>
                </a:solidFill>
                <a:latin typeface="Big Shoulders"/>
                <a:ea typeface="Big Shoulders"/>
                <a:cs typeface="Big Shoulders"/>
                <a:sym typeface="Big Shoulders"/>
              </a:rPr>
              <a:t>Regeneration and Investment Officer </a:t>
            </a:r>
            <a:endParaRPr b="1" sz="2045">
              <a:solidFill>
                <a:schemeClr val="lt1"/>
              </a:solidFill>
              <a:latin typeface="Big Shoulders"/>
              <a:ea typeface="Big Shoulders"/>
              <a:cs typeface="Big Shoulders"/>
              <a:sym typeface="Big Shoulders"/>
            </a:endParaRPr>
          </a:p>
          <a:p>
            <a:pPr indent="0" lvl="0" marL="0" marR="0" rtl="0" algn="ctr">
              <a:lnSpc>
                <a:spcPct val="100000"/>
              </a:lnSpc>
              <a:spcBef>
                <a:spcPts val="0"/>
              </a:spcBef>
              <a:spcAft>
                <a:spcPts val="0"/>
              </a:spcAft>
              <a:buClr>
                <a:schemeClr val="dk1"/>
              </a:buClr>
              <a:buSzPts val="3047"/>
              <a:buFont typeface="Arial"/>
              <a:buNone/>
            </a:pPr>
            <a:r>
              <a:rPr b="1" lang="en-GB" sz="2045">
                <a:solidFill>
                  <a:schemeClr val="lt1"/>
                </a:solidFill>
                <a:latin typeface="Big Shoulders"/>
                <a:ea typeface="Big Shoulders"/>
                <a:cs typeface="Big Shoulders"/>
                <a:sym typeface="Big Shoulders"/>
              </a:rPr>
              <a:t>(Black Country Network)</a:t>
            </a:r>
            <a:endParaRPr b="1" sz="2045">
              <a:solidFill>
                <a:schemeClr val="lt1"/>
              </a:solidFill>
              <a:latin typeface="Big Shoulders"/>
              <a:ea typeface="Big Shoulders"/>
              <a:cs typeface="Big Shoulders"/>
              <a:sym typeface="Big Shoulders"/>
            </a:endParaRPr>
          </a:p>
        </p:txBody>
      </p:sp>
      <p:sp>
        <p:nvSpPr>
          <p:cNvPr id="70" name="Google Shape;70;p2"/>
          <p:cNvSpPr txBox="1"/>
          <p:nvPr>
            <p:ph type="title"/>
          </p:nvPr>
        </p:nvSpPr>
        <p:spPr>
          <a:xfrm>
            <a:off x="6577085" y="268395"/>
            <a:ext cx="3418200" cy="6144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p2"/>
          <p:cNvSpPr/>
          <p:nvPr/>
        </p:nvSpPr>
        <p:spPr>
          <a:xfrm>
            <a:off x="6528975" y="709700"/>
            <a:ext cx="3542400" cy="1611000"/>
          </a:xfrm>
          <a:prstGeom prst="rect">
            <a:avLst/>
          </a:prstGeom>
          <a:noFill/>
          <a:ln>
            <a:noFill/>
          </a:ln>
        </p:spPr>
        <p:txBody>
          <a:bodyPr anchorCtr="0" anchor="ctr" bIns="181400" lIns="187650" spcFirstLastPara="1" rIns="193925" wrap="square" tIns="225200">
            <a:sp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Deadline:</a:t>
            </a:r>
            <a:r>
              <a:rPr b="1" lang="en-GB" sz="1100">
                <a:solidFill>
                  <a:schemeClr val="dk1"/>
                </a:solidFill>
                <a:latin typeface="Inter"/>
                <a:ea typeface="Inter"/>
                <a:cs typeface="Inter"/>
                <a:sym typeface="Inter"/>
              </a:rPr>
              <a:t> 19th March 2026</a:t>
            </a:r>
            <a:endParaRPr b="0" i="0" sz="1100" u="none" cap="none" strike="noStrike">
              <a:solidFill>
                <a:schemeClr val="dk1"/>
              </a:solidFill>
              <a:highlight>
                <a:srgbClr val="FAAF15"/>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Apply here: </a:t>
            </a:r>
            <a:r>
              <a:rPr b="0" i="0" lang="en-GB" sz="1100" u="sng" cap="none" strike="noStrike">
                <a:solidFill>
                  <a:schemeClr val="hlink"/>
                </a:solidFill>
                <a:latin typeface="Inter"/>
                <a:ea typeface="Inter"/>
                <a:cs typeface="Inter"/>
                <a:sym typeface="Inter"/>
                <a:hlinkClick r:id="rId5"/>
              </a:rPr>
              <a:t>https://poweredbycan.uk.deputy.com/jobs#/</a:t>
            </a:r>
            <a:r>
              <a:rPr b="0" i="0" lang="en-GB" sz="1100" u="none" cap="none" strike="noStrike">
                <a:solidFill>
                  <a:schemeClr val="dk1"/>
                </a:solidFill>
                <a:latin typeface="Inter"/>
                <a:ea typeface="Inter"/>
                <a:cs typeface="Inter"/>
                <a:sym typeface="Inter"/>
              </a:rPr>
              <a:t> </a:t>
            </a:r>
            <a:br>
              <a:rPr b="0" i="0" lang="en-GB" sz="800" u="none" cap="none" strike="noStrike">
                <a:solidFill>
                  <a:schemeClr val="dk1"/>
                </a:solidFill>
                <a:latin typeface="Inter"/>
                <a:ea typeface="Inter"/>
                <a:cs typeface="Inter"/>
                <a:sym typeface="Inter"/>
              </a:rPr>
            </a:br>
            <a:endParaRPr b="0" i="0" sz="800" u="none" cap="none" strike="noStrike">
              <a:solidFill>
                <a:schemeClr val="dk1"/>
              </a:solidFill>
              <a:latin typeface="Inter"/>
              <a:ea typeface="Inter"/>
              <a:cs typeface="Inter"/>
              <a:sym typeface="Inter"/>
            </a:endParaRPr>
          </a:p>
        </p:txBody>
      </p:sp>
      <p:pic>
        <p:nvPicPr>
          <p:cNvPr id="72" name="Google Shape;72;p2"/>
          <p:cNvPicPr preferRelativeResize="0"/>
          <p:nvPr/>
        </p:nvPicPr>
        <p:blipFill rotWithShape="1">
          <a:blip r:embed="rId6">
            <a:alphaModFix/>
          </a:blip>
          <a:srcRect b="0" l="0" r="0" t="0"/>
          <a:stretch/>
        </p:blipFill>
        <p:spPr>
          <a:xfrm rot="1154776">
            <a:off x="8710928" y="3224859"/>
            <a:ext cx="2447771" cy="2447771"/>
          </a:xfrm>
          <a:prstGeom prst="rect">
            <a:avLst/>
          </a:prstGeom>
          <a:noFill/>
          <a:ln>
            <a:noFill/>
          </a:ln>
        </p:spPr>
      </p:pic>
      <p:graphicFrame>
        <p:nvGraphicFramePr>
          <p:cNvPr id="73" name="Google Shape;73;p2"/>
          <p:cNvGraphicFramePr/>
          <p:nvPr/>
        </p:nvGraphicFramePr>
        <p:xfrm>
          <a:off x="152392" y="1431143"/>
          <a:ext cx="3000000" cy="3000000"/>
        </p:xfrm>
        <a:graphic>
          <a:graphicData uri="http://schemas.openxmlformats.org/drawingml/2006/table">
            <a:tbl>
              <a:tblPr bandRow="1" firstRow="1">
                <a:noFill/>
                <a:tableStyleId>{152D3C60-4E21-4EB8-B03A-8C7B8AA8534F}</a:tableStyleId>
              </a:tblPr>
              <a:tblGrid>
                <a:gridCol w="1683125"/>
                <a:gridCol w="4741550"/>
              </a:tblGrid>
              <a:tr h="353600">
                <a:tc>
                  <a:txBody>
                    <a:bodyPr/>
                    <a:lstStyle/>
                    <a:p>
                      <a:pPr indent="0" lvl="0" marL="0" marR="0" rtl="0" algn="ctr">
                        <a:lnSpc>
                          <a:spcPct val="100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a:ea typeface="Big Shoulders"/>
                          <a:cs typeface="Big Shoulders"/>
                          <a:sym typeface="Big Shoulders"/>
                        </a:rPr>
                        <a:t>ROLE</a:t>
                      </a:r>
                      <a:endParaRPr sz="1400" u="none" cap="none" strike="noStrike">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000">
                          <a:latin typeface="Inter"/>
                          <a:ea typeface="Inter"/>
                          <a:cs typeface="Inter"/>
                          <a:sym typeface="Inter"/>
                        </a:rPr>
                        <a:t>Regeneration and Investment Officer</a:t>
                      </a:r>
                      <a:r>
                        <a:rPr lang="en-GB" sz="1000" u="none" cap="none" strike="noStrike">
                          <a:latin typeface="Inter"/>
                          <a:ea typeface="Inter"/>
                          <a:cs typeface="Inter"/>
                          <a:sym typeface="Inter"/>
                        </a:rPr>
                        <a:t> (Black Country Network)</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27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REPORTING TO</a:t>
                      </a:r>
                      <a:endParaRPr i="0"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Inter"/>
                          <a:ea typeface="Inter"/>
                          <a:cs typeface="Inter"/>
                          <a:sym typeface="Inter"/>
                        </a:rPr>
                        <a:t>Network Manager and Head of Partnership, Performance &amp; Policy</a:t>
                      </a:r>
                      <a:endParaRPr sz="1000">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941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RESPONSIBLE FOR</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000">
                          <a:solidFill>
                            <a:schemeClr val="dk1"/>
                          </a:solidFill>
                          <a:latin typeface="Inter"/>
                          <a:ea typeface="Inter"/>
                          <a:cs typeface="Inter"/>
                          <a:sym typeface="Inter"/>
                        </a:rPr>
                        <a:t>n/a</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7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SALARY</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Inter"/>
                          <a:ea typeface="Inter"/>
                          <a:cs typeface="Inter"/>
                          <a:sym typeface="Inter"/>
                        </a:rPr>
                        <a:t>£28,288 pro rata</a:t>
                      </a:r>
                      <a:endParaRPr sz="1000" u="none" cap="none" strike="noStrike">
                        <a:highlight>
                          <a:srgbClr val="F9AF15"/>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74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HOURS</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Inter"/>
                          <a:ea typeface="Inter"/>
                          <a:cs typeface="Inter"/>
                          <a:sym typeface="Inter"/>
                        </a:rPr>
                        <a:t>Part-time (20 hours per week)</a:t>
                      </a:r>
                      <a:endParaRPr sz="1000" u="none" cap="none" strike="noStrike">
                        <a:highlight>
                          <a:schemeClr val="lt1"/>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8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DURATION OF CONTRACT</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latin typeface="Inter"/>
                          <a:ea typeface="Inter"/>
                          <a:cs typeface="Inter"/>
                          <a:sym typeface="Inter"/>
                        </a:rPr>
                        <a:t>F</a:t>
                      </a:r>
                      <a:r>
                        <a:rPr lang="en-GB" sz="1000" u="none" cap="none" strike="noStrike">
                          <a:solidFill>
                            <a:schemeClr val="dk1"/>
                          </a:solidFill>
                          <a:latin typeface="Inter"/>
                          <a:ea typeface="Inter"/>
                          <a:cs typeface="Inter"/>
                          <a:sym typeface="Inter"/>
                        </a:rPr>
                        <a:t>ixed Term until March 2030</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3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TIMESCALE</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highlight>
                            <a:schemeClr val="lt1"/>
                          </a:highlight>
                          <a:latin typeface="Inter"/>
                          <a:ea typeface="Inter"/>
                          <a:cs typeface="Inter"/>
                          <a:sym typeface="Inter"/>
                        </a:rPr>
                        <a:t>April 2026 </a:t>
                      </a:r>
                      <a:endParaRPr sz="1000" u="none" cap="none" strike="noStrike">
                        <a:highlight>
                          <a:schemeClr val="lt1"/>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238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BASED</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latin typeface="Inter"/>
                          <a:ea typeface="Inter"/>
                          <a:cs typeface="Inter"/>
                          <a:sym typeface="Inter"/>
                        </a:rPr>
                        <a:t>PBC HQ – West Bromwich</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64350">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ROLES AVAILABLE</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000" u="none" cap="none" strike="noStrike">
                          <a:latin typeface="Inter"/>
                          <a:ea typeface="Inter"/>
                          <a:cs typeface="Inter"/>
                          <a:sym typeface="Inter"/>
                        </a:rPr>
                        <a:t>1</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004600">
                <a:tc>
                  <a:txBody>
                    <a:bodyPr/>
                    <a:lstStyle/>
                    <a:p>
                      <a:pPr indent="0" lvl="0" marL="0" marR="0" rtl="0" algn="ctr">
                        <a:lnSpc>
                          <a:spcPct val="115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a:ea typeface="Big Shoulders"/>
                          <a:cs typeface="Big Shoulders"/>
                          <a:sym typeface="Big Shoulders"/>
                        </a:rPr>
                        <a:t>SUMMARY</a:t>
                      </a:r>
                      <a:endParaRPr sz="1200" u="none" cap="none" strike="noStrike">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D8D8D8"/>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0"/>
                        </a:spcAft>
                        <a:buClr>
                          <a:schemeClr val="dk1"/>
                        </a:buClr>
                        <a:buSzPts val="1100"/>
                        <a:buFont typeface="Arial"/>
                        <a:buNone/>
                      </a:pPr>
                      <a:r>
                        <a:rPr lang="en-GB" sz="800">
                          <a:solidFill>
                            <a:schemeClr val="dk1"/>
                          </a:solidFill>
                          <a:latin typeface="Inter"/>
                          <a:ea typeface="Inter"/>
                          <a:cs typeface="Inter"/>
                          <a:sym typeface="Inter"/>
                        </a:rPr>
                        <a:t>The Regeneration &amp; Investment Officer will lead place-based investment and regeneration across the Black Country Network, helping children, young people, and community-led organisations access resources, influence decisions, and shape outcomes.</a:t>
                      </a:r>
                      <a:endParaRPr sz="8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lang="en-GB" sz="800">
                          <a:solidFill>
                            <a:schemeClr val="dk1"/>
                          </a:solidFill>
                          <a:latin typeface="Inter"/>
                          <a:ea typeface="Inter"/>
                          <a:cs typeface="Inter"/>
                          <a:sym typeface="Inter"/>
                        </a:rPr>
                        <a:t>Charging Up Change is a place-based initiative strengthening collaboration across the Black Country to address inequality, amplify youth voice and enable long-term systems change. Bringing together VCSE organisations, cultural partners, public bodies, funders and decision-makers, the network improves alignment, shared learning and collective impact.</a:t>
                      </a:r>
                      <a:endParaRPr sz="800">
                        <a:solidFill>
                          <a:schemeClr val="dk1"/>
                        </a:solidFill>
                        <a:latin typeface="Inter"/>
                        <a:ea typeface="Inter"/>
                        <a:cs typeface="Inter"/>
                        <a:sym typeface="Inter"/>
                      </a:endParaRPr>
                    </a:p>
                    <a:p>
                      <a:pPr indent="0" lvl="0" marL="0" rtl="0" algn="l">
                        <a:lnSpc>
                          <a:spcPct val="115000"/>
                        </a:lnSpc>
                        <a:spcBef>
                          <a:spcPts val="1200"/>
                        </a:spcBef>
                        <a:spcAft>
                          <a:spcPts val="1200"/>
                        </a:spcAft>
                        <a:buClr>
                          <a:schemeClr val="dk1"/>
                        </a:buClr>
                        <a:buSzPts val="1100"/>
                        <a:buFont typeface="Arial"/>
                        <a:buNone/>
                      </a:pPr>
                      <a:r>
                        <a:rPr lang="en-GB" sz="800">
                          <a:solidFill>
                            <a:schemeClr val="dk1"/>
                          </a:solidFill>
                          <a:latin typeface="Inter"/>
                          <a:ea typeface="Inter"/>
                          <a:cs typeface="Inter"/>
                          <a:sym typeface="Inter"/>
                        </a:rPr>
                        <a:t>The role will unlock equitable investment, strengthen network members’ economic resilience, and embed community voice in regeneration, cultural, and infrastructure strategies. Working with the Network Manager, the postholder will help make the Black Country a hub for inclusive, youth-led growth.</a:t>
                      </a:r>
                      <a:endParaRPr sz="950">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D8D8D8"/>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84" name="Google Shape;84;p3"/>
          <p:cNvSpPr txBox="1"/>
          <p:nvPr/>
        </p:nvSpPr>
        <p:spPr>
          <a:xfrm rot="-1016241">
            <a:off x="762873" y="2289257"/>
            <a:ext cx="1552178" cy="6898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a:ea typeface="Big Shoulders"/>
                <a:cs typeface="Big Shoulders"/>
                <a:sym typeface="Big Shoulders"/>
              </a:rPr>
              <a:t>WHO</a:t>
            </a:r>
            <a:endParaRPr b="0" i="0" sz="5321" u="none" cap="none" strike="noStrike">
              <a:solidFill>
                <a:srgbClr val="000000"/>
              </a:solidFill>
              <a:latin typeface="Big Shoulders"/>
              <a:ea typeface="Big Shoulders"/>
              <a:cs typeface="Big Shoulders"/>
              <a:sym typeface="Big Shoulders"/>
            </a:endParaRPr>
          </a:p>
        </p:txBody>
      </p:sp>
      <p:sp>
        <p:nvSpPr>
          <p:cNvPr id="85" name="Google Shape;85;p3"/>
          <p:cNvSpPr txBox="1"/>
          <p:nvPr/>
        </p:nvSpPr>
        <p:spPr>
          <a:xfrm rot="815112">
            <a:off x="2553637" y="2462285"/>
            <a:ext cx="2145196" cy="6796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a:ea typeface="Big Shoulders"/>
                <a:cs typeface="Big Shoulders"/>
                <a:sym typeface="Big Shoulders"/>
              </a:rPr>
              <a:t>WE ARE</a:t>
            </a:r>
            <a:endParaRPr b="0" baseline="-25000" i="0" sz="7982" u="none" cap="none" strike="noStrike">
              <a:solidFill>
                <a:srgbClr val="000000"/>
              </a:solidFill>
              <a:latin typeface="Big Shoulders"/>
              <a:ea typeface="Big Shoulders"/>
              <a:cs typeface="Big Shoulders"/>
              <a:sym typeface="Big Shoulders"/>
            </a:endParaRPr>
          </a:p>
        </p:txBody>
      </p:sp>
      <p:pic>
        <p:nvPicPr>
          <p:cNvPr id="86" name="Google Shape;86;p3"/>
          <p:cNvPicPr preferRelativeResize="0"/>
          <p:nvPr/>
        </p:nvPicPr>
        <p:blipFill rotWithShape="1">
          <a:blip r:embed="rId6">
            <a:alphaModFix/>
          </a:blip>
          <a:srcRect b="0" l="0" r="0" t="0"/>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 </a:t>
            </a:r>
            <a:r>
              <a:rPr b="1" i="0" lang="en-GB" sz="591" u="sng" cap="none" strike="noStrike">
                <a:solidFill>
                  <a:schemeClr val="lt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2400"/>
              <a:buFont typeface="Big Shoulders"/>
              <a:buNone/>
            </a:pPr>
            <a:r>
              <a:rPr b="1" i="0" lang="en-GB" sz="2400" u="none" cap="none" strike="noStrike">
                <a:solidFill>
                  <a:srgbClr val="0184AF"/>
                </a:solidFill>
                <a:latin typeface="Big Shoulders"/>
                <a:ea typeface="Big Shoulders"/>
                <a:cs typeface="Big Shoulders"/>
                <a:sym typeface="Big Shoulders"/>
              </a:rPr>
              <a:t>POWERING CHILDREN, YOUNG PEOPLE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2400"/>
              <a:buFont typeface="Big Shoulders"/>
              <a:buNone/>
            </a:pPr>
            <a:r>
              <a:rPr b="1" i="0" lang="en-GB" sz="2400" u="none" cap="none" strike="noStrike">
                <a:solidFill>
                  <a:srgbClr val="0184AF"/>
                </a:solidFill>
                <a:latin typeface="Big Shoulders"/>
                <a:ea typeface="Big Shoulders"/>
                <a:cs typeface="Big Shoulders"/>
                <a:sym typeface="Big Shoulders"/>
              </a:rPr>
              <a:t>&amp; YOUNG ADULTS TO CHARGE UP CHANGE!</a:t>
            </a:r>
            <a:endParaRPr b="0" i="0" sz="2400" u="none" cap="none" strike="noStrike">
              <a:solidFill>
                <a:srgbClr val="0184AF"/>
              </a:solidFill>
              <a:latin typeface="Big Shoulders"/>
              <a:ea typeface="Big Shoulders"/>
              <a:cs typeface="Big Shoulders"/>
              <a:sym typeface="Big Shoulder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94" name="Google Shape;94;p4"/>
          <p:cNvSpPr txBox="1"/>
          <p:nvPr>
            <p:ph type="title"/>
          </p:nvPr>
        </p:nvSpPr>
        <p:spPr>
          <a:xfrm>
            <a:off x="196681" y="133835"/>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200" cy="3526500"/>
          </a:xfrm>
          <a:prstGeom prst="rect">
            <a:avLst/>
          </a:prstGeom>
          <a:noFill/>
          <a:ln>
            <a:noFill/>
          </a:ln>
        </p:spPr>
        <p:txBody>
          <a:bodyPr anchorCtr="0" anchor="t" bIns="0" lIns="0" spcFirstLastPara="1" rIns="0" wrap="square" tIns="5625">
            <a:spAutoFit/>
          </a:bodyPr>
          <a:lstStyle/>
          <a:p>
            <a:pPr indent="0" lvl="0" marL="6257" marR="20211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b="0" i="0" sz="1400" u="none" cap="none" strike="noStrike">
              <a:solidFill>
                <a:srgbClr val="000000"/>
              </a:solidFill>
              <a:latin typeface="Arial"/>
              <a:ea typeface="Arial"/>
              <a:cs typeface="Arial"/>
              <a:sym typeface="Arial"/>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Children, Young People &amp; Young Adults are at the heart of everything we do, and we make sure that we always put them first by ensuring we:</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Champion their rights to co-design, co-create and co-produce and make their voices heard.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Encourage leadership pathways for their views and voice to be present their local community.</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Kick start personal and professional development through a wider offer of experiences and opportunities.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b="0" i="0" sz="1200" u="none" cap="none" strike="noStrike">
              <a:solidFill>
                <a:schemeClr val="dk1"/>
              </a:solidFill>
              <a:latin typeface="Inter"/>
              <a:ea typeface="Inter"/>
              <a:cs typeface="Inter"/>
              <a:sym typeface="Inter"/>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b="0" l="0" r="0" t="0"/>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got here….</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3600"/>
              <a:buFont typeface="Big Shoulders"/>
              <a:buNone/>
            </a:pPr>
            <a:r>
              <a:rPr b="1" i="0" lang="en-GB" sz="3600" u="none" cap="none" strike="noStrike">
                <a:solidFill>
                  <a:srgbClr val="0184AF"/>
                </a:solidFill>
                <a:latin typeface="Big Shoulders"/>
                <a:ea typeface="Big Shoulders"/>
                <a:cs typeface="Big Shoulders"/>
                <a:sym typeface="Big Shoulders"/>
              </a:rPr>
              <a:t>HARNESSING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3600"/>
              <a:buFont typeface="Big Shoulders"/>
              <a:buNone/>
            </a:pPr>
            <a:r>
              <a:rPr b="1" i="0" lang="en-GB" sz="3600" u="none" cap="none" strike="noStrike">
                <a:solidFill>
                  <a:srgbClr val="0184AF"/>
                </a:solidFill>
                <a:latin typeface="Big Shoulders"/>
                <a:ea typeface="Big Shoulders"/>
                <a:cs typeface="Big Shoulders"/>
                <a:sym typeface="Big Shoulders"/>
              </a:rPr>
              <a:t>POWER, POTENTIAL, PROGRESS </a:t>
            </a:r>
            <a:endParaRPr b="0" i="0" sz="3600" u="none" cap="none" strike="noStrike">
              <a:solidFill>
                <a:srgbClr val="0184AF"/>
              </a:solidFill>
              <a:latin typeface="Big Shoulders"/>
              <a:ea typeface="Big Shoulders"/>
              <a:cs typeface="Big Shoulders"/>
              <a:sym typeface="Big Shoulders"/>
            </a:endParaRPr>
          </a:p>
        </p:txBody>
      </p:sp>
      <p:pic>
        <p:nvPicPr>
          <p:cNvPr id="100" name="Google Shape;100;p4"/>
          <p:cNvPicPr preferRelativeResize="0"/>
          <p:nvPr/>
        </p:nvPicPr>
        <p:blipFill rotWithShape="1">
          <a:blip r:embed="rId5">
            <a:alphaModFix/>
          </a:blip>
          <a:srcRect b="0" l="0" r="0" t="0"/>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106" name="Google Shape;106;p5"/>
          <p:cNvSpPr txBox="1"/>
          <p:nvPr>
            <p:ph type="title"/>
          </p:nvPr>
        </p:nvSpPr>
        <p:spPr>
          <a:xfrm>
            <a:off x="191390" y="1690041"/>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anchorCtr="0" anchor="t" bIns="0" lIns="0" spcFirstLastPara="1" rIns="0" wrap="square" tIns="5625">
            <a:spAutoFit/>
          </a:bodyPr>
          <a:lstStyle/>
          <a:p>
            <a:pPr indent="0" lvl="0" marL="0" marR="0" rtl="0" algn="ctr">
              <a:lnSpc>
                <a:spcPct val="150000"/>
              </a:lnSpc>
              <a:spcBef>
                <a:spcPts val="0"/>
              </a:spcBef>
              <a:spcAft>
                <a:spcPts val="0"/>
              </a:spcAft>
              <a:buClr>
                <a:schemeClr val="dk1"/>
              </a:buClr>
              <a:buSzPts val="1100"/>
              <a:buFont typeface="Arial"/>
              <a:buNone/>
            </a:pPr>
            <a:r>
              <a:rPr b="0" i="0" lang="en-GB" sz="1200" u="none" cap="none" strike="noStrike">
                <a:solidFill>
                  <a:schemeClr val="dk1"/>
                </a:solidFill>
                <a:latin typeface="Inter"/>
                <a:ea typeface="Inter"/>
                <a:cs typeface="Inter"/>
                <a:sym typeface="Inter"/>
              </a:rPr>
              <a:t>Powering children, young people &amp; young adults to lead the change they want to see through the delivery of services, opportunities &amp; experiences that contribute at every stage of their lives, for a fairer future.</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make the change…</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a:ea typeface="Big Shoulders"/>
                <a:cs typeface="Big Shoulders"/>
                <a:sym typeface="Big Shoulders"/>
              </a:rPr>
              <a:t>OUR VALUES</a:t>
            </a:r>
            <a:endParaRPr b="1" i="0" sz="4730" u="none" cap="none" strike="noStrike">
              <a:solidFill>
                <a:schemeClr val="lt1"/>
              </a:solidFill>
              <a:latin typeface="Big Shoulders"/>
              <a:ea typeface="Big Shoulders"/>
              <a:cs typeface="Big Shoulders"/>
              <a:sym typeface="Big Shoulders"/>
            </a:endParaRPr>
          </a:p>
        </p:txBody>
      </p:sp>
      <p:sp>
        <p:nvSpPr>
          <p:cNvPr id="111" name="Google Shape;111;p5"/>
          <p:cNvSpPr txBox="1"/>
          <p:nvPr/>
        </p:nvSpPr>
        <p:spPr>
          <a:xfrm>
            <a:off x="196680" y="4047016"/>
            <a:ext cx="6823729"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These are at the centre of everything we do…</a:t>
            </a:r>
            <a:endParaRPr b="1" i="0" sz="2950" u="none" cap="none" strike="noStrik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fmla="val 16667" name="adj"/>
            </a:avLst>
          </a:prstGeom>
          <a:solidFill>
            <a:schemeClr val="lt1"/>
          </a:solidFill>
          <a:ln cap="flat" cmpd="sng" w="25400">
            <a:solidFill>
              <a:srgbClr val="DC7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CARE</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fmla="val 16667" name="adj"/>
            </a:avLst>
          </a:prstGeom>
          <a:solidFill>
            <a:schemeClr val="lt1"/>
          </a:solidFill>
          <a:ln cap="flat" cmpd="sng" w="25400">
            <a:solidFill>
              <a:srgbClr val="E62F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COLLABORATION</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fmla="val 16667" name="adj"/>
            </a:avLst>
          </a:prstGeom>
          <a:solidFill>
            <a:schemeClr val="lt1"/>
          </a:solidFill>
          <a:ln cap="flat" cmpd="sng" w="25400">
            <a:solidFill>
              <a:srgbClr val="FAAF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CHALLENGE</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fmla="val 16667" name="adj"/>
            </a:avLst>
          </a:prstGeom>
          <a:solidFill>
            <a:schemeClr val="lt1"/>
          </a:solidFill>
          <a:ln cap="flat" cmpd="sng" w="25400">
            <a:solidFill>
              <a:srgbClr val="38A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COMMITMENT</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fmla="val 16667" name="adj"/>
            </a:avLst>
          </a:prstGeom>
          <a:solidFill>
            <a:schemeClr val="lt1"/>
          </a:solidFill>
          <a:ln cap="flat" cmpd="sng" w="25400">
            <a:solidFill>
              <a:srgbClr val="0184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CREATIVE</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fmla="val 16667" name="adj"/>
            </a:avLst>
          </a:prstGeom>
          <a:solidFill>
            <a:schemeClr val="lt1"/>
          </a:solidFill>
          <a:ln cap="flat" cmpd="sng" w="25400">
            <a:solidFill>
              <a:srgbClr val="F086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COMMUNITY</a:t>
            </a:r>
            <a:endParaRPr b="0" i="0" sz="1400" u="none" cap="none" strike="noStrik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b="0" l="0" r="0" t="0"/>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a:ea typeface="Big Shoulders"/>
                <a:cs typeface="Big Shoulders"/>
                <a:sym typeface="Big Shoulders"/>
              </a:rPr>
              <a:t>OUR VISION</a:t>
            </a:r>
            <a:endParaRPr b="1" i="0" sz="4730" u="none" cap="none" strike="noStrike">
              <a:solidFill>
                <a:schemeClr val="lt1"/>
              </a:solidFill>
              <a:latin typeface="Big Shoulders"/>
              <a:ea typeface="Big Shoulders"/>
              <a:cs typeface="Big Shoulders"/>
              <a:sym typeface="Big Shoulders"/>
            </a:endParaRPr>
          </a:p>
        </p:txBody>
      </p:sp>
      <p:sp>
        <p:nvSpPr>
          <p:cNvPr id="121" name="Google Shape;121;p5"/>
          <p:cNvSpPr txBox="1"/>
          <p:nvPr/>
        </p:nvSpPr>
        <p:spPr>
          <a:xfrm>
            <a:off x="211769" y="740723"/>
            <a:ext cx="5324700" cy="258300"/>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work together to make a difference…</a:t>
            </a:r>
            <a:endParaRPr b="1" i="0" sz="1600" u="none" cap="none" strike="noStrik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anchorCtr="0" anchor="t" bIns="0" lIns="0" spcFirstLastPara="1" rIns="0" wrap="square" tIns="5625">
            <a:spAutoFit/>
          </a:bodyPr>
          <a:lstStyle/>
          <a:p>
            <a:pPr indent="0" lvl="0" marL="6257" marR="20211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want to power up children, young people &amp; young adults to live with pride, purpose and </a:t>
            </a:r>
            <a:endParaRPr b="0" i="0" sz="1400" u="none" cap="none" strike="noStrike">
              <a:solidFill>
                <a:srgbClr val="000000"/>
              </a:solidFill>
              <a:latin typeface="Arial"/>
              <a:ea typeface="Arial"/>
              <a:cs typeface="Arial"/>
              <a:sym typeface="Arial"/>
            </a:endParaRPr>
          </a:p>
          <a:p>
            <a:pPr indent="0" lvl="0" marL="6257" marR="202110" rtl="0" algn="ctr">
              <a:lnSpc>
                <a:spcPct val="150000"/>
              </a:lnSpc>
              <a:spcBef>
                <a:spcPts val="44"/>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prepared to make positive life choices.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nvSpPr>
        <p:spPr>
          <a:xfrm rot="720000">
            <a:off x="708898" y="5948463"/>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128" name="Google Shape;128;p1"/>
          <p:cNvSpPr txBox="1"/>
          <p:nvPr>
            <p:ph type="title"/>
          </p:nvPr>
        </p:nvSpPr>
        <p:spPr>
          <a:xfrm>
            <a:off x="298057" y="195586"/>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1"/>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30" name="Google Shape;130;p1"/>
          <p:cNvSpPr txBox="1"/>
          <p:nvPr/>
        </p:nvSpPr>
        <p:spPr>
          <a:xfrm>
            <a:off x="298038" y="2041888"/>
            <a:ext cx="3516900" cy="985800"/>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1" name="Google Shape;131;p1"/>
          <p:cNvSpPr txBox="1"/>
          <p:nvPr/>
        </p:nvSpPr>
        <p:spPr>
          <a:xfrm>
            <a:off x="298051" y="5241825"/>
            <a:ext cx="3399300" cy="735600"/>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Taking the time to talk, tackle &amp; transform into our true selves…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2" name="Google Shape;132;p1"/>
          <p:cNvSpPr txBox="1"/>
          <p:nvPr/>
        </p:nvSpPr>
        <p:spPr>
          <a:xfrm>
            <a:off x="6106852" y="5082475"/>
            <a:ext cx="3260400" cy="729600"/>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Always aiming high, aspiring to achieve &amp; accelerating your ambitions …</a:t>
            </a:r>
            <a:endParaRPr b="0" i="0" sz="1400" u="none" cap="none" strike="noStrike">
              <a:solidFill>
                <a:srgbClr val="000000"/>
              </a:solidFill>
              <a:latin typeface="Arial"/>
              <a:ea typeface="Arial"/>
              <a:cs typeface="Arial"/>
              <a:sym typeface="Arial"/>
            </a:endParaRPr>
          </a:p>
        </p:txBody>
      </p:sp>
      <p:sp>
        <p:nvSpPr>
          <p:cNvPr id="133" name="Google Shape;133;p1"/>
          <p:cNvSpPr txBox="1"/>
          <p:nvPr/>
        </p:nvSpPr>
        <p:spPr>
          <a:xfrm>
            <a:off x="6269950" y="2137975"/>
            <a:ext cx="3096900" cy="676800"/>
          </a:xfrm>
          <a:prstGeom prst="rect">
            <a:avLst/>
          </a:prstGeom>
          <a:noFill/>
          <a:ln>
            <a:noFill/>
          </a:ln>
        </p:spPr>
        <p:txBody>
          <a:bodyPr anchorCtr="0" anchor="t" bIns="0" lIns="0" spcFirstLastPara="1" rIns="0" wrap="square" tIns="5925">
            <a:spAutoFit/>
          </a:bodyPr>
          <a:lstStyle/>
          <a:p>
            <a:pPr indent="0" lvl="0" marL="0" marR="0" rtl="0" algn="ctr">
              <a:lnSpc>
                <a:spcPct val="1000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Promoting positive lifestyles and empowering people through participation… </a:t>
            </a:r>
            <a:endParaRPr b="0" i="0" sz="1400" u="none" cap="none" strike="noStrike">
              <a:solidFill>
                <a:srgbClr val="000000"/>
              </a:solidFill>
              <a:latin typeface="Arial"/>
              <a:ea typeface="Arial"/>
              <a:cs typeface="Arial"/>
              <a:sym typeface="Arial"/>
            </a:endParaRPr>
          </a:p>
        </p:txBody>
      </p:sp>
      <p:pic>
        <p:nvPicPr>
          <p:cNvPr id="134" name="Google Shape;134;p1"/>
          <p:cNvPicPr preferRelativeResize="0"/>
          <p:nvPr/>
        </p:nvPicPr>
        <p:blipFill rotWithShape="1">
          <a:blip r:embed="rId4">
            <a:alphaModFix/>
          </a:blip>
          <a:srcRect b="0" l="0" r="0" t="0"/>
          <a:stretch/>
        </p:blipFill>
        <p:spPr>
          <a:xfrm>
            <a:off x="3568535" y="2522881"/>
            <a:ext cx="2450525" cy="1685969"/>
          </a:xfrm>
          <a:prstGeom prst="rect">
            <a:avLst/>
          </a:prstGeom>
          <a:noFill/>
          <a:ln>
            <a:noFill/>
          </a:ln>
        </p:spPr>
      </p:pic>
      <p:pic>
        <p:nvPicPr>
          <p:cNvPr id="135" name="Google Shape;135;p1"/>
          <p:cNvPicPr preferRelativeResize="0"/>
          <p:nvPr/>
        </p:nvPicPr>
        <p:blipFill rotWithShape="1">
          <a:blip r:embed="rId5">
            <a:alphaModFix/>
          </a:blip>
          <a:srcRect b="0" l="0" r="0" t="0"/>
          <a:stretch/>
        </p:blipFill>
        <p:spPr>
          <a:xfrm>
            <a:off x="5978639" y="793250"/>
            <a:ext cx="3679513" cy="1401725"/>
          </a:xfrm>
          <a:prstGeom prst="rect">
            <a:avLst/>
          </a:prstGeom>
          <a:noFill/>
          <a:ln>
            <a:noFill/>
          </a:ln>
        </p:spPr>
      </p:pic>
      <p:pic>
        <p:nvPicPr>
          <p:cNvPr id="136" name="Google Shape;136;p1"/>
          <p:cNvPicPr preferRelativeResize="0"/>
          <p:nvPr/>
        </p:nvPicPr>
        <p:blipFill rotWithShape="1">
          <a:blip r:embed="rId6">
            <a:alphaModFix/>
          </a:blip>
          <a:srcRect b="0" l="0" r="0" t="0"/>
          <a:stretch/>
        </p:blipFill>
        <p:spPr>
          <a:xfrm>
            <a:off x="6569013" y="3368575"/>
            <a:ext cx="2336075" cy="1597775"/>
          </a:xfrm>
          <a:prstGeom prst="rect">
            <a:avLst/>
          </a:prstGeom>
          <a:noFill/>
          <a:ln>
            <a:noFill/>
          </a:ln>
        </p:spPr>
      </p:pic>
      <p:pic>
        <p:nvPicPr>
          <p:cNvPr id="137" name="Google Shape;137;p1"/>
          <p:cNvPicPr preferRelativeResize="0"/>
          <p:nvPr/>
        </p:nvPicPr>
        <p:blipFill rotWithShape="1">
          <a:blip r:embed="rId7">
            <a:alphaModFix/>
          </a:blip>
          <a:srcRect b="0" l="0" r="0" t="0"/>
          <a:stretch/>
        </p:blipFill>
        <p:spPr>
          <a:xfrm>
            <a:off x="541975" y="845038"/>
            <a:ext cx="3155299" cy="1196850"/>
          </a:xfrm>
          <a:prstGeom prst="rect">
            <a:avLst/>
          </a:prstGeom>
          <a:noFill/>
          <a:ln>
            <a:noFill/>
          </a:ln>
        </p:spPr>
      </p:pic>
      <p:pic>
        <p:nvPicPr>
          <p:cNvPr id="138" name="Google Shape;138;p1"/>
          <p:cNvPicPr preferRelativeResize="0"/>
          <p:nvPr/>
        </p:nvPicPr>
        <p:blipFill rotWithShape="1">
          <a:blip r:embed="rId8">
            <a:alphaModFix/>
          </a:blip>
          <a:srcRect b="0" l="0" r="0" t="0"/>
          <a:stretch/>
        </p:blipFill>
        <p:spPr>
          <a:xfrm>
            <a:off x="751663" y="3533663"/>
            <a:ext cx="2492060" cy="1708172"/>
          </a:xfrm>
          <a:prstGeom prst="rect">
            <a:avLst/>
          </a:prstGeom>
          <a:noFill/>
          <a:ln>
            <a:noFill/>
          </a:ln>
        </p:spPr>
      </p:pic>
      <p:sp>
        <p:nvSpPr>
          <p:cNvPr id="139" name="Google Shape;139;p1"/>
          <p:cNvSpPr txBox="1"/>
          <p:nvPr/>
        </p:nvSpPr>
        <p:spPr>
          <a:xfrm>
            <a:off x="3253351" y="4277863"/>
            <a:ext cx="3399300" cy="485700"/>
          </a:xfrm>
          <a:prstGeom prst="rect">
            <a:avLst/>
          </a:prstGeom>
          <a:noFill/>
          <a:ln>
            <a:noFill/>
          </a:ln>
        </p:spPr>
        <p:txBody>
          <a:bodyPr anchorCtr="0" anchor="t" bIns="0" lIns="0" spcFirstLastPara="1" rIns="0" wrap="square" tIns="5925">
            <a:spAutoFit/>
          </a:bodyPr>
          <a:lstStyle/>
          <a:p>
            <a:pPr indent="0" lvl="0" marL="12700" marR="0" rtl="0" algn="ctr">
              <a:lnSpc>
                <a:spcPct val="112000"/>
              </a:lnSpc>
              <a:spcBef>
                <a:spcPts val="0"/>
              </a:spcBef>
              <a:spcAft>
                <a:spcPts val="0"/>
              </a:spcAft>
              <a:buClr>
                <a:schemeClr val="dk1"/>
              </a:buClr>
              <a:buSzPts val="1100"/>
              <a:buFont typeface="Arial"/>
              <a:buNone/>
            </a:pPr>
            <a:r>
              <a:rPr b="1" i="0" lang="en-GB" sz="1450" u="none" cap="none" strike="noStrike">
                <a:solidFill>
                  <a:srgbClr val="0484AF"/>
                </a:solidFill>
                <a:latin typeface="Inter"/>
                <a:ea typeface="Inter"/>
                <a:cs typeface="Inter"/>
                <a:sym typeface="Inter"/>
              </a:rPr>
              <a:t>Navigating the narrative…</a:t>
            </a:r>
            <a:endParaRPr b="1" i="0" sz="1450" u="none" cap="none" strike="noStrike">
              <a:solidFill>
                <a:srgbClr val="0484AF"/>
              </a:solidFill>
              <a:latin typeface="Inter"/>
              <a:ea typeface="Inter"/>
              <a:cs typeface="Inter"/>
              <a:sym typeface="Inter"/>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nvSpPr>
        <p:spPr>
          <a:xfrm rot="720000">
            <a:off x="726225" y="5829837"/>
            <a:ext cx="76157" cy="73418"/>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145" name="Google Shape;145;p7"/>
          <p:cNvSpPr txBox="1"/>
          <p:nvPr>
            <p:ph type="title"/>
          </p:nvPr>
        </p:nvSpPr>
        <p:spPr>
          <a:xfrm>
            <a:off x="177519" y="210401"/>
            <a:ext cx="4439865" cy="735467"/>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OBJECTIVES</a:t>
            </a:r>
            <a:endParaRPr sz="4730"/>
          </a:p>
        </p:txBody>
      </p:sp>
      <p:sp>
        <p:nvSpPr>
          <p:cNvPr id="146" name="Google Shape;146;p7"/>
          <p:cNvSpPr txBox="1"/>
          <p:nvPr/>
        </p:nvSpPr>
        <p:spPr>
          <a:xfrm>
            <a:off x="600128" y="1421777"/>
            <a:ext cx="5132600"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b="0" i="0" sz="1200" u="none" cap="none" strike="noStrike">
              <a:solidFill>
                <a:srgbClr val="000000"/>
              </a:solidFill>
              <a:latin typeface="Inter"/>
              <a:ea typeface="Inter"/>
              <a:cs typeface="Inter"/>
              <a:sym typeface="Inter"/>
            </a:endParaRPr>
          </a:p>
        </p:txBody>
      </p:sp>
      <p:sp>
        <p:nvSpPr>
          <p:cNvPr id="147" name="Google Shape;147;p7"/>
          <p:cNvSpPr txBox="1"/>
          <p:nvPr/>
        </p:nvSpPr>
        <p:spPr>
          <a:xfrm>
            <a:off x="641670" y="2488264"/>
            <a:ext cx="5038200" cy="620100"/>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deliver ambitious and high quality opportunities and experiences for children, young people &amp; young adults and strengthen best practice for the sector to meet soft, hard and transferable skills. </a:t>
            </a:r>
            <a:endParaRPr b="0" i="0" sz="1200" u="none" cap="none" strike="noStrike">
              <a:solidFill>
                <a:srgbClr val="343A40"/>
              </a:solidFill>
              <a:latin typeface="Inter"/>
              <a:ea typeface="Inter"/>
              <a:cs typeface="Inter"/>
              <a:sym typeface="Inter"/>
            </a:endParaRPr>
          </a:p>
        </p:txBody>
      </p:sp>
      <p:grpSp>
        <p:nvGrpSpPr>
          <p:cNvPr id="148" name="Google Shape;148;p7"/>
          <p:cNvGrpSpPr/>
          <p:nvPr/>
        </p:nvGrpSpPr>
        <p:grpSpPr>
          <a:xfrm>
            <a:off x="182499" y="1200525"/>
            <a:ext cx="297504" cy="297868"/>
            <a:chOff x="942378" y="3663613"/>
            <a:chExt cx="603781" cy="604520"/>
          </a:xfrm>
        </p:grpSpPr>
        <p:sp>
          <p:nvSpPr>
            <p:cNvPr id="149" name="Google Shape;149;p7"/>
            <p:cNvSpPr/>
            <p:nvPr/>
          </p:nvSpPr>
          <p:spPr>
            <a:xfrm>
              <a:off x="1544254" y="3962077"/>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0" name="Google Shape;150;p7"/>
            <p:cNvPicPr preferRelativeResize="0"/>
            <p:nvPr/>
          </p:nvPicPr>
          <p:blipFill rotWithShape="1">
            <a:blip r:embed="rId3">
              <a:alphaModFix/>
            </a:blip>
            <a:srcRect b="0" l="0" r="0" t="0"/>
            <a:stretch/>
          </p:blipFill>
          <p:spPr>
            <a:xfrm>
              <a:off x="1420751" y="3721811"/>
              <a:ext cx="118035" cy="197759"/>
            </a:xfrm>
            <a:prstGeom prst="rect">
              <a:avLst/>
            </a:prstGeom>
            <a:noFill/>
            <a:ln>
              <a:noFill/>
            </a:ln>
          </p:spPr>
        </p:pic>
        <p:sp>
          <p:nvSpPr>
            <p:cNvPr id="151" name="Google Shape;151;p7"/>
            <p:cNvSpPr/>
            <p:nvPr/>
          </p:nvSpPr>
          <p:spPr>
            <a:xfrm>
              <a:off x="942378" y="366361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67"/>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697"/>
                  </a:lnTo>
                  <a:lnTo>
                    <a:pt x="140322" y="45732"/>
                  </a:lnTo>
                  <a:close/>
                </a:path>
                <a:path extrusionOk="0" h="604520" w="602615">
                  <a:moveTo>
                    <a:pt x="142049" y="45516"/>
                  </a:moveTo>
                  <a:lnTo>
                    <a:pt x="141668" y="45720"/>
                  </a:lnTo>
                  <a:lnTo>
                    <a:pt x="141135" y="46228"/>
                  </a:lnTo>
                  <a:lnTo>
                    <a:pt x="141770" y="45720"/>
                  </a:lnTo>
                  <a:lnTo>
                    <a:pt x="141897" y="45643"/>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62"/>
                  </a:lnTo>
                  <a:lnTo>
                    <a:pt x="428015" y="28359"/>
                  </a:lnTo>
                  <a:lnTo>
                    <a:pt x="429514" y="29083"/>
                  </a:lnTo>
                  <a:lnTo>
                    <a:pt x="430949" y="29832"/>
                  </a:lnTo>
                  <a:close/>
                </a:path>
                <a:path extrusionOk="0" h="604520" w="602615">
                  <a:moveTo>
                    <a:pt x="433222" y="30670"/>
                  </a:moveTo>
                  <a:lnTo>
                    <a:pt x="430898" y="29438"/>
                  </a:lnTo>
                  <a:lnTo>
                    <a:pt x="430377" y="29362"/>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09"/>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54"/>
                  </a:moveTo>
                  <a:lnTo>
                    <a:pt x="496493" y="77470"/>
                  </a:lnTo>
                  <a:lnTo>
                    <a:pt x="493445" y="72390"/>
                  </a:lnTo>
                  <a:lnTo>
                    <a:pt x="492798" y="72390"/>
                  </a:lnTo>
                  <a:lnTo>
                    <a:pt x="486918" y="68580"/>
                  </a:lnTo>
                  <a:lnTo>
                    <a:pt x="488594" y="69850"/>
                  </a:lnTo>
                  <a:lnTo>
                    <a:pt x="496773" y="78854"/>
                  </a:lnTo>
                  <a:close/>
                </a:path>
                <a:path extrusionOk="0" h="604520" w="602615">
                  <a:moveTo>
                    <a:pt x="497801" y="80010"/>
                  </a:moveTo>
                  <a:lnTo>
                    <a:pt x="496773" y="78854"/>
                  </a:lnTo>
                  <a:lnTo>
                    <a:pt x="496849" y="79273"/>
                  </a:lnTo>
                  <a:lnTo>
                    <a:pt x="497801" y="80010"/>
                  </a:lnTo>
                  <a:close/>
                </a:path>
                <a:path extrusionOk="0" h="604520" w="602615">
                  <a:moveTo>
                    <a:pt x="597941" y="344678"/>
                  </a:moveTo>
                  <a:lnTo>
                    <a:pt x="597420" y="348970"/>
                  </a:lnTo>
                  <a:lnTo>
                    <a:pt x="597623" y="347967"/>
                  </a:lnTo>
                  <a:lnTo>
                    <a:pt x="597839" y="346265"/>
                  </a:lnTo>
                  <a:lnTo>
                    <a:pt x="597941" y="344678"/>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59"/>
                  </a:moveTo>
                  <a:lnTo>
                    <a:pt x="600392" y="303187"/>
                  </a:lnTo>
                  <a:lnTo>
                    <a:pt x="600519" y="307352"/>
                  </a:lnTo>
                  <a:lnTo>
                    <a:pt x="600100" y="308419"/>
                  </a:lnTo>
                  <a:lnTo>
                    <a:pt x="601878" y="306959"/>
                  </a:lnTo>
                  <a:close/>
                </a:path>
                <a:path extrusionOk="0" h="604520" w="602615">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2" name="Google Shape;152;p7"/>
          <p:cNvGrpSpPr/>
          <p:nvPr/>
        </p:nvGrpSpPr>
        <p:grpSpPr>
          <a:xfrm>
            <a:off x="202558" y="2276200"/>
            <a:ext cx="297504" cy="297868"/>
            <a:chOff x="942378" y="5108593"/>
            <a:chExt cx="603781" cy="604520"/>
          </a:xfrm>
        </p:grpSpPr>
        <p:sp>
          <p:nvSpPr>
            <p:cNvPr id="153" name="Google Shape;153;p7"/>
            <p:cNvSpPr/>
            <p:nvPr/>
          </p:nvSpPr>
          <p:spPr>
            <a:xfrm>
              <a:off x="1544254" y="5407059"/>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4" name="Google Shape;154;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55" name="Google Shape;155;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6" name="Google Shape;156;p7"/>
          <p:cNvGrpSpPr/>
          <p:nvPr/>
        </p:nvGrpSpPr>
        <p:grpSpPr>
          <a:xfrm>
            <a:off x="5652361" y="-310167"/>
            <a:ext cx="5224114" cy="6253768"/>
            <a:chOff x="10402819" y="681"/>
            <a:chExt cx="9701280" cy="11307875"/>
          </a:xfrm>
        </p:grpSpPr>
        <p:pic>
          <p:nvPicPr>
            <p:cNvPr id="157" name="Google Shape;157;p7"/>
            <p:cNvPicPr preferRelativeResize="0"/>
            <p:nvPr/>
          </p:nvPicPr>
          <p:blipFill rotWithShape="1">
            <a:blip r:embed="rId5">
              <a:alphaModFix/>
            </a:blip>
            <a:srcRect b="0" l="0" r="0" t="0"/>
            <a:stretch/>
          </p:blipFill>
          <p:spPr>
            <a:xfrm>
              <a:off x="10402819" y="681"/>
              <a:ext cx="9701280" cy="11307875"/>
            </a:xfrm>
            <a:prstGeom prst="rect">
              <a:avLst/>
            </a:prstGeom>
            <a:noFill/>
            <a:ln>
              <a:noFill/>
            </a:ln>
          </p:spPr>
        </p:pic>
        <p:sp>
          <p:nvSpPr>
            <p:cNvPr id="158" name="Google Shape;158;p7"/>
            <p:cNvSpPr/>
            <p:nvPr/>
          </p:nvSpPr>
          <p:spPr>
            <a:xfrm>
              <a:off x="18591872" y="11093488"/>
              <a:ext cx="29845" cy="29845"/>
            </a:xfrm>
            <a:custGeom>
              <a:rect b="b" l="l" r="r" t="t"/>
              <a:pathLst>
                <a:path extrusionOk="0" h="29845" w="29844">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9" name="Google Shape;159;p7"/>
            <p:cNvPicPr preferRelativeResize="0"/>
            <p:nvPr/>
          </p:nvPicPr>
          <p:blipFill rotWithShape="1">
            <a:blip r:embed="rId6">
              <a:alphaModFix/>
            </a:blip>
            <a:srcRect b="0" l="0" r="0" t="0"/>
            <a:stretch/>
          </p:blipFill>
          <p:spPr>
            <a:xfrm>
              <a:off x="11870716" y="837011"/>
              <a:ext cx="8202703" cy="10471543"/>
            </a:xfrm>
            <a:prstGeom prst="rect">
              <a:avLst/>
            </a:prstGeom>
            <a:noFill/>
            <a:ln>
              <a:noFill/>
            </a:ln>
          </p:spPr>
        </p:pic>
      </p:grpSp>
      <p:sp>
        <p:nvSpPr>
          <p:cNvPr id="160" name="Google Shape;160;p7"/>
          <p:cNvSpPr txBox="1"/>
          <p:nvPr/>
        </p:nvSpPr>
        <p:spPr>
          <a:xfrm>
            <a:off x="299468" y="1234078"/>
            <a:ext cx="63563"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1</a:t>
            </a:r>
            <a:endParaRPr b="0" i="0" sz="1453" u="none" cap="none" strike="noStrike">
              <a:solidFill>
                <a:srgbClr val="000000"/>
              </a:solidFill>
              <a:latin typeface="Big Shoulders"/>
              <a:ea typeface="Big Shoulders"/>
              <a:cs typeface="Big Shoulders"/>
              <a:sym typeface="Big Shoulders"/>
            </a:endParaRPr>
          </a:p>
        </p:txBody>
      </p:sp>
      <p:sp>
        <p:nvSpPr>
          <p:cNvPr id="161" name="Google Shape;161;p7"/>
          <p:cNvSpPr txBox="1"/>
          <p:nvPr/>
        </p:nvSpPr>
        <p:spPr>
          <a:xfrm>
            <a:off x="299468" y="2309692"/>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2</a:t>
            </a:r>
            <a:endParaRPr b="0" i="0" sz="1453" u="none" cap="none" strike="noStrike">
              <a:solidFill>
                <a:srgbClr val="000000"/>
              </a:solidFill>
              <a:latin typeface="Big Shoulders"/>
              <a:ea typeface="Big Shoulders"/>
              <a:cs typeface="Big Shoulders"/>
              <a:sym typeface="Big Shoulders"/>
            </a:endParaRPr>
          </a:p>
        </p:txBody>
      </p:sp>
      <p:sp>
        <p:nvSpPr>
          <p:cNvPr id="162" name="Google Shape;162;p7"/>
          <p:cNvSpPr txBox="1"/>
          <p:nvPr/>
        </p:nvSpPr>
        <p:spPr>
          <a:xfrm>
            <a:off x="596549" y="1132842"/>
            <a:ext cx="15954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Pride of Place</a:t>
            </a:r>
            <a:endParaRPr b="1" i="0" sz="1700" u="none" cap="none" strike="noStrike">
              <a:solidFill>
                <a:srgbClr val="0484AF"/>
              </a:solidFill>
              <a:latin typeface="Inter SemiBold"/>
              <a:ea typeface="Inter SemiBold"/>
              <a:cs typeface="Inter SemiBold"/>
              <a:sym typeface="Inter SemiBold"/>
            </a:endParaRPr>
          </a:p>
        </p:txBody>
      </p:sp>
      <p:sp>
        <p:nvSpPr>
          <p:cNvPr id="163" name="Google Shape;163;p7"/>
          <p:cNvSpPr txBox="1"/>
          <p:nvPr/>
        </p:nvSpPr>
        <p:spPr>
          <a:xfrm>
            <a:off x="638801" y="2200007"/>
            <a:ext cx="40818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Positive Programmes &amp; Principles</a:t>
            </a:r>
            <a:endParaRPr b="1" i="0" sz="1700" u="none" cap="none" strike="noStrike">
              <a:solidFill>
                <a:srgbClr val="0484AF"/>
              </a:solidFill>
              <a:latin typeface="Inter SemiBold"/>
              <a:ea typeface="Inter SemiBold"/>
              <a:cs typeface="Inter SemiBold"/>
              <a:sym typeface="Inter SemiBold"/>
            </a:endParaRPr>
          </a:p>
        </p:txBody>
      </p:sp>
      <p:sp>
        <p:nvSpPr>
          <p:cNvPr id="164" name="Google Shape;164;p7"/>
          <p:cNvSpPr txBox="1"/>
          <p:nvPr/>
        </p:nvSpPr>
        <p:spPr>
          <a:xfrm>
            <a:off x="638801" y="3564857"/>
            <a:ext cx="4868400" cy="620100"/>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build on the strengths and needs of children, young people &amp; young adults to thrive and be resilient into adulthood.</a:t>
            </a:r>
            <a:endParaRPr b="0" i="0" sz="1200" u="none" cap="none" strike="noStrike">
              <a:solidFill>
                <a:srgbClr val="343A40"/>
              </a:solidFill>
              <a:latin typeface="Inter"/>
              <a:ea typeface="Inter"/>
              <a:cs typeface="Inter"/>
              <a:sym typeface="Inter"/>
            </a:endParaRPr>
          </a:p>
          <a:p>
            <a:pPr indent="0" lvl="0" marL="6257" marR="2503" rtl="0" algn="l">
              <a:lnSpc>
                <a:spcPct val="116300"/>
              </a:lnSpc>
              <a:spcBef>
                <a:spcPts val="0"/>
              </a:spcBef>
              <a:spcAft>
                <a:spcPts val="0"/>
              </a:spcAft>
              <a:buClr>
                <a:srgbClr val="000000"/>
              </a:buClr>
              <a:buSzPts val="1200"/>
              <a:buFont typeface="Arial"/>
              <a:buNone/>
            </a:pPr>
            <a:r>
              <a:t/>
            </a:r>
            <a:endParaRPr b="0" i="0" sz="1200" u="none" cap="none" strike="noStrike">
              <a:solidFill>
                <a:srgbClr val="343A40"/>
              </a:solidFill>
              <a:latin typeface="Inter"/>
              <a:ea typeface="Inter"/>
              <a:cs typeface="Inter"/>
              <a:sym typeface="Inter"/>
            </a:endParaRPr>
          </a:p>
        </p:txBody>
      </p:sp>
      <p:grpSp>
        <p:nvGrpSpPr>
          <p:cNvPr id="165" name="Google Shape;165;p7"/>
          <p:cNvGrpSpPr/>
          <p:nvPr/>
        </p:nvGrpSpPr>
        <p:grpSpPr>
          <a:xfrm>
            <a:off x="202558" y="3332775"/>
            <a:ext cx="297504" cy="297868"/>
            <a:chOff x="942378" y="5108593"/>
            <a:chExt cx="603781" cy="604520"/>
          </a:xfrm>
        </p:grpSpPr>
        <p:sp>
          <p:nvSpPr>
            <p:cNvPr id="166" name="Google Shape;166;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7" name="Google Shape;167;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68" name="Google Shape;168;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69" name="Google Shape;169;p7"/>
          <p:cNvSpPr txBox="1"/>
          <p:nvPr/>
        </p:nvSpPr>
        <p:spPr>
          <a:xfrm>
            <a:off x="299468" y="3366267"/>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3</a:t>
            </a:r>
            <a:endParaRPr b="0" i="0" sz="1453" u="none" cap="none" strike="noStrike">
              <a:solidFill>
                <a:srgbClr val="000000"/>
              </a:solidFill>
              <a:latin typeface="Big Shoulders"/>
              <a:ea typeface="Big Shoulders"/>
              <a:cs typeface="Big Shoulders"/>
              <a:sym typeface="Big Shoulders"/>
            </a:endParaRPr>
          </a:p>
        </p:txBody>
      </p:sp>
      <p:sp>
        <p:nvSpPr>
          <p:cNvPr id="170" name="Google Shape;170;p7"/>
          <p:cNvSpPr txBox="1"/>
          <p:nvPr/>
        </p:nvSpPr>
        <p:spPr>
          <a:xfrm>
            <a:off x="641670" y="3276600"/>
            <a:ext cx="40515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Powering Participants &amp; People</a:t>
            </a:r>
            <a:endParaRPr b="1" i="0" sz="1700" u="none" cap="none" strike="noStrike">
              <a:solidFill>
                <a:srgbClr val="0484AF"/>
              </a:solidFill>
              <a:latin typeface="Inter SemiBold"/>
              <a:ea typeface="Inter SemiBold"/>
              <a:cs typeface="Inter SemiBold"/>
              <a:sym typeface="Inter SemiBold"/>
            </a:endParaRPr>
          </a:p>
        </p:txBody>
      </p:sp>
      <p:sp>
        <p:nvSpPr>
          <p:cNvPr id="171" name="Google Shape;171;p7"/>
          <p:cNvSpPr txBox="1"/>
          <p:nvPr/>
        </p:nvSpPr>
        <p:spPr>
          <a:xfrm>
            <a:off x="638801" y="4366464"/>
            <a:ext cx="4774980" cy="434136"/>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influence policy and investment to prioritise services for children, young people &amp; young adults.</a:t>
            </a:r>
            <a:endParaRPr b="0" i="0" sz="1200" u="none" cap="none" strike="noStrike">
              <a:solidFill>
                <a:srgbClr val="343A40"/>
              </a:solidFill>
              <a:latin typeface="Inter"/>
              <a:ea typeface="Inter"/>
              <a:cs typeface="Inter"/>
              <a:sym typeface="Inter"/>
            </a:endParaRPr>
          </a:p>
        </p:txBody>
      </p:sp>
      <p:grpSp>
        <p:nvGrpSpPr>
          <p:cNvPr id="172" name="Google Shape;172;p7"/>
          <p:cNvGrpSpPr/>
          <p:nvPr/>
        </p:nvGrpSpPr>
        <p:grpSpPr>
          <a:xfrm>
            <a:off x="202558" y="4157229"/>
            <a:ext cx="297504" cy="297868"/>
            <a:chOff x="942378" y="5108593"/>
            <a:chExt cx="603781" cy="604520"/>
          </a:xfrm>
        </p:grpSpPr>
        <p:sp>
          <p:nvSpPr>
            <p:cNvPr id="173" name="Google Shape;173;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4" name="Google Shape;174;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5" name="Google Shape;175;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6" name="Google Shape;176;p7"/>
          <p:cNvSpPr txBox="1"/>
          <p:nvPr/>
        </p:nvSpPr>
        <p:spPr>
          <a:xfrm>
            <a:off x="299468" y="4190721"/>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4</a:t>
            </a:r>
            <a:endParaRPr b="0" i="0" sz="1453" u="none" cap="none" strike="noStrike">
              <a:solidFill>
                <a:srgbClr val="000000"/>
              </a:solidFill>
              <a:latin typeface="Big Shoulders"/>
              <a:ea typeface="Big Shoulders"/>
              <a:cs typeface="Big Shoulders"/>
              <a:sym typeface="Big Shoulders"/>
            </a:endParaRPr>
          </a:p>
        </p:txBody>
      </p:sp>
      <p:sp>
        <p:nvSpPr>
          <p:cNvPr id="177" name="Google Shape;177;p7"/>
          <p:cNvSpPr txBox="1"/>
          <p:nvPr/>
        </p:nvSpPr>
        <p:spPr>
          <a:xfrm>
            <a:off x="638801" y="4085143"/>
            <a:ext cx="38340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Pushing Performance &amp; Policy</a:t>
            </a:r>
            <a:endParaRPr b="1" i="0" sz="1700" u="none" cap="none" strike="noStrike">
              <a:solidFill>
                <a:srgbClr val="0484AF"/>
              </a:solidFill>
              <a:latin typeface="Inter SemiBold"/>
              <a:ea typeface="Inter SemiBold"/>
              <a:cs typeface="Inter SemiBold"/>
              <a:sym typeface="Inter SemiBold"/>
            </a:endParaRPr>
          </a:p>
        </p:txBody>
      </p:sp>
      <p:sp>
        <p:nvSpPr>
          <p:cNvPr id="178" name="Google Shape;178;p7"/>
          <p:cNvSpPr txBox="1"/>
          <p:nvPr/>
        </p:nvSpPr>
        <p:spPr>
          <a:xfrm>
            <a:off x="638800" y="5158121"/>
            <a:ext cx="5210700" cy="620100"/>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ensure our workforce, volunteers, board, volunteers are dynamic, diverse and driven to be reputable, responsive and represent a rights-based approach for people and place.</a:t>
            </a:r>
            <a:endParaRPr b="0" i="0" sz="1200" u="none" cap="none" strike="noStrike">
              <a:solidFill>
                <a:srgbClr val="343A40"/>
              </a:solidFill>
              <a:latin typeface="Inter"/>
              <a:ea typeface="Inter"/>
              <a:cs typeface="Inter"/>
              <a:sym typeface="Inter"/>
            </a:endParaRPr>
          </a:p>
        </p:txBody>
      </p:sp>
      <p:grpSp>
        <p:nvGrpSpPr>
          <p:cNvPr id="179" name="Google Shape;179;p7"/>
          <p:cNvGrpSpPr/>
          <p:nvPr/>
        </p:nvGrpSpPr>
        <p:grpSpPr>
          <a:xfrm>
            <a:off x="204376" y="4914878"/>
            <a:ext cx="297504" cy="297868"/>
            <a:chOff x="942378" y="5108593"/>
            <a:chExt cx="603781" cy="604520"/>
          </a:xfrm>
        </p:grpSpPr>
        <p:sp>
          <p:nvSpPr>
            <p:cNvPr id="180" name="Google Shape;180;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81" name="Google Shape;181;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82" name="Google Shape;182;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83" name="Google Shape;183;p7"/>
          <p:cNvSpPr txBox="1"/>
          <p:nvPr/>
        </p:nvSpPr>
        <p:spPr>
          <a:xfrm>
            <a:off x="301285" y="4948369"/>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5</a:t>
            </a:r>
            <a:endParaRPr b="0" i="0" sz="1453" u="none" cap="none" strike="noStrike">
              <a:solidFill>
                <a:srgbClr val="000000"/>
              </a:solidFill>
              <a:latin typeface="Big Shoulders"/>
              <a:ea typeface="Big Shoulders"/>
              <a:cs typeface="Big Shoulders"/>
              <a:sym typeface="Big Shoulders"/>
            </a:endParaRPr>
          </a:p>
        </p:txBody>
      </p:sp>
      <p:sp>
        <p:nvSpPr>
          <p:cNvPr id="184" name="Google Shape;184;p7"/>
          <p:cNvSpPr txBox="1"/>
          <p:nvPr/>
        </p:nvSpPr>
        <p:spPr>
          <a:xfrm>
            <a:off x="638801" y="4876800"/>
            <a:ext cx="38340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Playing our Part</a:t>
            </a:r>
            <a:endParaRPr b="1" i="0" sz="1700" u="none" cap="none" strike="noStrike">
              <a:solidFill>
                <a:srgbClr val="0484AF"/>
              </a:solidFill>
              <a:latin typeface="Inter SemiBold"/>
              <a:ea typeface="Inter SemiBold"/>
              <a:cs typeface="Inter SemiBold"/>
              <a:sym typeface="Inter SemiBold"/>
            </a:endParaRPr>
          </a:p>
        </p:txBody>
      </p:sp>
      <p:sp>
        <p:nvSpPr>
          <p:cNvPr id="185" name="Google Shape;185;p7"/>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8"/>
          <p:cNvPicPr preferRelativeResize="0"/>
          <p:nvPr/>
        </p:nvPicPr>
        <p:blipFill rotWithShape="1">
          <a:blip r:embed="rId3">
            <a:alphaModFix/>
          </a:blip>
          <a:srcRect b="0" l="0" r="0" t="0"/>
          <a:stretch/>
        </p:blipFill>
        <p:spPr>
          <a:xfrm rot="-2316927">
            <a:off x="-1330137" y="-586674"/>
            <a:ext cx="4134020" cy="4134020"/>
          </a:xfrm>
          <a:prstGeom prst="rect">
            <a:avLst/>
          </a:prstGeom>
          <a:noFill/>
          <a:ln>
            <a:noFill/>
          </a:ln>
        </p:spPr>
      </p:pic>
      <p:pic>
        <p:nvPicPr>
          <p:cNvPr id="191" name="Google Shape;191;p8"/>
          <p:cNvPicPr preferRelativeResize="0"/>
          <p:nvPr/>
        </p:nvPicPr>
        <p:blipFill rotWithShape="1">
          <a:blip r:embed="rId4">
            <a:alphaModFix/>
          </a:blip>
          <a:srcRect b="0" l="0" r="0" t="0"/>
          <a:stretch/>
        </p:blipFill>
        <p:spPr>
          <a:xfrm>
            <a:off x="6116940" y="4233725"/>
            <a:ext cx="5694757" cy="5694757"/>
          </a:xfrm>
          <a:prstGeom prst="rect">
            <a:avLst/>
          </a:prstGeom>
          <a:noFill/>
          <a:ln>
            <a:noFill/>
          </a:ln>
        </p:spPr>
      </p:pic>
      <p:pic>
        <p:nvPicPr>
          <p:cNvPr id="192" name="Google Shape;192;p8"/>
          <p:cNvPicPr preferRelativeResize="0"/>
          <p:nvPr/>
        </p:nvPicPr>
        <p:blipFill rotWithShape="1">
          <a:blip r:embed="rId5">
            <a:alphaModFix/>
          </a:blip>
          <a:srcRect b="0" l="0" r="0" t="0"/>
          <a:stretch/>
        </p:blipFill>
        <p:spPr>
          <a:xfrm rot="-1855220">
            <a:off x="6654757" y="-1220569"/>
            <a:ext cx="4246269" cy="4161626"/>
          </a:xfrm>
          <a:prstGeom prst="rect">
            <a:avLst/>
          </a:prstGeom>
          <a:noFill/>
          <a:ln>
            <a:noFill/>
          </a:ln>
        </p:spPr>
      </p:pic>
      <p:sp>
        <p:nvSpPr>
          <p:cNvPr id="193" name="Google Shape;193;p8"/>
          <p:cNvSpPr txBox="1"/>
          <p:nvPr/>
        </p:nvSpPr>
        <p:spPr>
          <a:xfrm>
            <a:off x="1594387" y="2735122"/>
            <a:ext cx="6570104" cy="1749169"/>
          </a:xfrm>
          <a:prstGeom prst="rect">
            <a:avLst/>
          </a:prstGeom>
          <a:noFill/>
          <a:ln>
            <a:noFill/>
          </a:ln>
        </p:spPr>
        <p:txBody>
          <a:bodyPr anchorCtr="0" anchor="t" bIns="0" lIns="0" spcFirstLastPara="1" rIns="0" wrap="square" tIns="6250">
            <a:spAutoFit/>
          </a:bodyPr>
          <a:lstStyle/>
          <a:p>
            <a:pPr indent="0" lvl="0" marL="0" marR="0" rtl="0" algn="ctr">
              <a:lnSpc>
                <a:spcPct val="107916"/>
              </a:lnSpc>
              <a:spcBef>
                <a:spcPts val="0"/>
              </a:spcBef>
              <a:spcAft>
                <a:spcPts val="0"/>
              </a:spcAft>
              <a:buClr>
                <a:schemeClr val="dk1"/>
              </a:buClr>
              <a:buSzPts val="1100"/>
              <a:buFont typeface="Inter"/>
              <a:buNone/>
            </a:pPr>
            <a:r>
              <a:rPr b="1" i="0" lang="en-GB" sz="2000" u="none" cap="none" strike="noStrike">
                <a:solidFill>
                  <a:schemeClr val="dk1"/>
                </a:solidFill>
                <a:latin typeface="Inter"/>
                <a:ea typeface="Inter"/>
                <a:cs typeface="Inter"/>
                <a:sym typeface="Inter"/>
              </a:rPr>
              <a:t>We are powered both by where we have come from and the positive energy moving forward with a ‘CAN’ do attitude.</a:t>
            </a:r>
            <a:endParaRPr b="0" i="0" sz="14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chemeClr val="dk1"/>
              </a:buClr>
              <a:buSzPts val="1100"/>
              <a:buFont typeface="Arial"/>
              <a:buNone/>
            </a:pPr>
            <a:r>
              <a:rPr b="1" i="0" lang="en-GB" sz="2000" u="none" cap="none" strike="noStrike">
                <a:solidFill>
                  <a:schemeClr val="dk1"/>
                </a:solidFill>
                <a:latin typeface="Inter"/>
                <a:ea typeface="Inter"/>
                <a:cs typeface="Inter"/>
                <a:sym typeface="Inter"/>
              </a:rPr>
              <a:t>We hope everyone we work with will be able to power up change!</a:t>
            </a:r>
            <a:endParaRPr b="1" i="0" sz="2000" u="none" cap="none" strike="noStrike">
              <a:solidFill>
                <a:srgbClr val="000000"/>
              </a:solidFill>
              <a:latin typeface="Inter"/>
              <a:ea typeface="Inter"/>
              <a:cs typeface="Inter"/>
              <a:sym typeface="Inter"/>
            </a:endParaRPr>
          </a:p>
        </p:txBody>
      </p:sp>
      <p:sp>
        <p:nvSpPr>
          <p:cNvPr id="194" name="Google Shape;194;p8"/>
          <p:cNvSpPr/>
          <p:nvPr/>
        </p:nvSpPr>
        <p:spPr>
          <a:xfrm>
            <a:off x="4692120" y="2424288"/>
            <a:ext cx="275966" cy="205253"/>
          </a:xfrm>
          <a:custGeom>
            <a:rect b="b" l="l" r="r" t="t"/>
            <a:pathLst>
              <a:path extrusionOk="0" h="416560" w="560070">
                <a:moveTo>
                  <a:pt x="540925" y="0"/>
                </a:moveTo>
                <a:lnTo>
                  <a:pt x="429515" y="0"/>
                </a:lnTo>
                <a:lnTo>
                  <a:pt x="309309" y="227218"/>
                </a:lnTo>
                <a:lnTo>
                  <a:pt x="309309" y="416322"/>
                </a:lnTo>
                <a:lnTo>
                  <a:pt x="559982" y="416322"/>
                </a:lnTo>
                <a:lnTo>
                  <a:pt x="559982" y="208161"/>
                </a:lnTo>
                <a:lnTo>
                  <a:pt x="450038" y="208161"/>
                </a:lnTo>
                <a:lnTo>
                  <a:pt x="540925" y="0"/>
                </a:lnTo>
                <a:close/>
              </a:path>
              <a:path extrusionOk="0" h="416560" w="56007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p8"/>
          <p:cNvSpPr/>
          <p:nvPr/>
        </p:nvSpPr>
        <p:spPr>
          <a:xfrm>
            <a:off x="4692120" y="4648200"/>
            <a:ext cx="275966" cy="205253"/>
          </a:xfrm>
          <a:custGeom>
            <a:rect b="b" l="l" r="r" t="t"/>
            <a:pathLst>
              <a:path extrusionOk="0" h="416559" w="560070">
                <a:moveTo>
                  <a:pt x="250672" y="0"/>
                </a:moveTo>
                <a:lnTo>
                  <a:pt x="0" y="0"/>
                </a:lnTo>
                <a:lnTo>
                  <a:pt x="0" y="208161"/>
                </a:lnTo>
                <a:lnTo>
                  <a:pt x="109944" y="208161"/>
                </a:lnTo>
                <a:lnTo>
                  <a:pt x="19057" y="416322"/>
                </a:lnTo>
                <a:lnTo>
                  <a:pt x="130467" y="416322"/>
                </a:lnTo>
                <a:lnTo>
                  <a:pt x="250672" y="189104"/>
                </a:lnTo>
                <a:lnTo>
                  <a:pt x="250672" y="0"/>
                </a:lnTo>
                <a:close/>
              </a:path>
              <a:path extrusionOk="0" h="416559" w="56007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6" name="Google Shape;196;p8"/>
          <p:cNvPicPr preferRelativeResize="0"/>
          <p:nvPr/>
        </p:nvPicPr>
        <p:blipFill rotWithShape="1">
          <a:blip r:embed="rId6">
            <a:alphaModFix/>
          </a:blip>
          <a:srcRect b="0" l="0" r="0" t="0"/>
          <a:stretch/>
        </p:blipFill>
        <p:spPr>
          <a:xfrm rot="-8194374">
            <a:off x="-791676" y="4285904"/>
            <a:ext cx="3455508" cy="3440804"/>
          </a:xfrm>
          <a:prstGeom prst="rect">
            <a:avLst/>
          </a:prstGeom>
          <a:noFill/>
          <a:ln>
            <a:noFill/>
          </a:ln>
        </p:spPr>
      </p:pic>
      <p:sp>
        <p:nvSpPr>
          <p:cNvPr id="197" name="Google Shape;197;p8"/>
          <p:cNvSpPr txBox="1"/>
          <p:nvPr/>
        </p:nvSpPr>
        <p:spPr>
          <a:xfrm>
            <a:off x="2667969" y="4924121"/>
            <a:ext cx="4141603"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Inter"/>
              <a:buNone/>
            </a:pPr>
            <a:r>
              <a:rPr b="0" i="0" lang="en-GB" sz="1600" u="none" cap="none" strike="noStrike">
                <a:solidFill>
                  <a:srgbClr val="000000"/>
                </a:solidFill>
                <a:latin typeface="Inter"/>
                <a:ea typeface="Inter"/>
                <a:cs typeface="Inter"/>
                <a:sym typeface="Inter"/>
              </a:rPr>
              <a:t>CEO - Jerrel Jackson FRSA MIoD MA BA</a:t>
            </a:r>
            <a:endParaRPr b="0" i="0" sz="16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p:nvPr/>
        </p:nvSpPr>
        <p:spPr>
          <a:xfrm>
            <a:off x="3929755" y="1732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9"/>
          <p:cNvSpPr txBox="1"/>
          <p:nvPr/>
        </p:nvSpPr>
        <p:spPr>
          <a:xfrm rot="720000">
            <a:off x="715732" y="574116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04" name="Google Shape;204;p9"/>
          <p:cNvSpPr txBox="1"/>
          <p:nvPr>
            <p:ph type="title"/>
          </p:nvPr>
        </p:nvSpPr>
        <p:spPr>
          <a:xfrm>
            <a:off x="3929755" y="1162105"/>
            <a:ext cx="5068229" cy="56158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600">
                <a:solidFill>
                  <a:srgbClr val="1D2041"/>
                </a:solidFill>
              </a:rPr>
              <a:t>DUTIES &amp; RESPONSIBILITIES</a:t>
            </a:r>
            <a:endParaRPr sz="3600"/>
          </a:p>
        </p:txBody>
      </p:sp>
      <p:sp>
        <p:nvSpPr>
          <p:cNvPr id="205" name="Google Shape;205;p9"/>
          <p:cNvSpPr txBox="1"/>
          <p:nvPr/>
        </p:nvSpPr>
        <p:spPr>
          <a:xfrm>
            <a:off x="3839175" y="1851700"/>
            <a:ext cx="6034800" cy="3837600"/>
          </a:xfrm>
          <a:prstGeom prst="rect">
            <a:avLst/>
          </a:prstGeom>
          <a:noFill/>
          <a:ln>
            <a:noFill/>
          </a:ln>
        </p:spPr>
        <p:txBody>
          <a:bodyPr anchorCtr="0" anchor="t" bIns="0" lIns="0" spcFirstLastPara="1" rIns="0" wrap="square" tIns="5625">
            <a:spAutoFit/>
          </a:bodyPr>
          <a:lstStyle/>
          <a:p>
            <a:pPr indent="0" lvl="0" marL="0" marR="172720" rtl="0" algn="l">
              <a:lnSpc>
                <a:spcPct val="115000"/>
              </a:lnSpc>
              <a:spcBef>
                <a:spcPts val="0"/>
              </a:spcBef>
              <a:spcAft>
                <a:spcPts val="0"/>
              </a:spcAft>
              <a:buClr>
                <a:srgbClr val="000000"/>
              </a:buClr>
              <a:buSzPts val="1100"/>
              <a:buFont typeface="Arial"/>
              <a:buNone/>
            </a:pPr>
            <a:r>
              <a:rPr b="1" i="0" lang="en-GB" sz="1300" u="none" cap="none" strike="noStrike">
                <a:solidFill>
                  <a:srgbClr val="1D2041"/>
                </a:solidFill>
                <a:latin typeface="Inter"/>
                <a:ea typeface="Inter"/>
                <a:cs typeface="Inter"/>
                <a:sym typeface="Inter"/>
              </a:rPr>
              <a:t>Thematic Duties</a:t>
            </a:r>
            <a:endParaRPr i="0" sz="1100" u="sng" cap="none" strike="noStrike">
              <a:solidFill>
                <a:srgbClr val="1D204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GB" sz="1000">
                <a:solidFill>
                  <a:schemeClr val="dk1"/>
                </a:solidFill>
                <a:latin typeface="Inter"/>
                <a:ea typeface="Inter"/>
                <a:cs typeface="Inter"/>
                <a:sym typeface="Inter"/>
              </a:rPr>
              <a:t>Place-Based Regeneration &amp; Investment Development</a:t>
            </a:r>
            <a:endParaRPr b="1" sz="1000">
              <a:solidFill>
                <a:schemeClr val="dk1"/>
              </a:solidFill>
              <a:latin typeface="Inter"/>
              <a:ea typeface="Inter"/>
              <a:cs typeface="Inter"/>
              <a:sym typeface="Inter"/>
            </a:endParaRPr>
          </a:p>
          <a:p>
            <a:pPr indent="-292100" lvl="0" marL="457200" rtl="0" algn="l">
              <a:lnSpc>
                <a:spcPct val="115000"/>
              </a:lnSpc>
              <a:spcBef>
                <a:spcPts val="1200"/>
              </a:spcBef>
              <a:spcAft>
                <a:spcPts val="0"/>
              </a:spcAft>
              <a:buClr>
                <a:schemeClr val="dk1"/>
              </a:buClr>
              <a:buSzPts val="1000"/>
              <a:buFont typeface="Inter"/>
              <a:buChar char="●"/>
            </a:pPr>
            <a:r>
              <a:rPr lang="en-GB" sz="1000">
                <a:solidFill>
                  <a:schemeClr val="dk1"/>
                </a:solidFill>
                <a:latin typeface="Inter"/>
                <a:ea typeface="Inter"/>
                <a:cs typeface="Inter"/>
                <a:sym typeface="Inter"/>
              </a:rPr>
              <a:t>Lead the development of place-based investment opportunities aligned to the needs and ambitions of children, young people and responsible organisations/individuals communities across the Black Country.</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Build and maintain strong relationships with funders, commissioners, philanthropists, businesses and anchor institutions.</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Identify, research and pursue funding, commissioning and investment opportunities that support long-term regeneration and systems change.</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Support the design of collaborative funding models, consortia bids and shared investment approaches across the Network.</a:t>
            </a:r>
            <a:endParaRPr sz="10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GB" sz="1000">
                <a:solidFill>
                  <a:schemeClr val="dk1"/>
                </a:solidFill>
                <a:latin typeface="Inter"/>
                <a:ea typeface="Inter"/>
                <a:cs typeface="Inter"/>
                <a:sym typeface="Inter"/>
              </a:rPr>
              <a:t>Economic Readiness &amp; Capacity Building</a:t>
            </a:r>
            <a:endParaRPr b="1" sz="1000">
              <a:solidFill>
                <a:schemeClr val="dk1"/>
              </a:solidFill>
              <a:latin typeface="Inter"/>
              <a:ea typeface="Inter"/>
              <a:cs typeface="Inter"/>
              <a:sym typeface="Inter"/>
            </a:endParaRPr>
          </a:p>
          <a:p>
            <a:pPr indent="-292100" lvl="0" marL="457200" rtl="0" algn="l">
              <a:lnSpc>
                <a:spcPct val="115000"/>
              </a:lnSpc>
              <a:spcBef>
                <a:spcPts val="1200"/>
              </a:spcBef>
              <a:spcAft>
                <a:spcPts val="0"/>
              </a:spcAft>
              <a:buClr>
                <a:schemeClr val="dk1"/>
              </a:buClr>
              <a:buSzPts val="1000"/>
              <a:buFont typeface="Inter"/>
              <a:buChar char="●"/>
            </a:pPr>
            <a:r>
              <a:rPr lang="en-GB" sz="1000">
                <a:solidFill>
                  <a:schemeClr val="dk1"/>
                </a:solidFill>
                <a:latin typeface="Inter"/>
                <a:ea typeface="Inter"/>
                <a:cs typeface="Inter"/>
                <a:sym typeface="Inter"/>
              </a:rPr>
              <a:t>Strengthen the economic readiness of network members through advice, mentoring, workshops and 1-to-1 support.</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Support organisations and individuals to develop investment-ready propositions, business models and sustainability plans.</a:t>
            </a:r>
            <a:endParaRPr sz="1000">
              <a:solidFill>
                <a:schemeClr val="dk1"/>
              </a:solidFill>
              <a:latin typeface="Inter"/>
              <a:ea typeface="Inter"/>
              <a:cs typeface="Inter"/>
              <a:sym typeface="Inter"/>
            </a:endParaRPr>
          </a:p>
          <a:p>
            <a:pPr indent="-292100" lvl="0" marL="457200" rtl="0" algn="l">
              <a:lnSpc>
                <a:spcPct val="115000"/>
              </a:lnSpc>
              <a:spcBef>
                <a:spcPts val="0"/>
              </a:spcBef>
              <a:spcAft>
                <a:spcPts val="0"/>
              </a:spcAft>
              <a:buClr>
                <a:schemeClr val="dk1"/>
              </a:buClr>
              <a:buSzPts val="1000"/>
              <a:buFont typeface="Inter"/>
              <a:buChar char="●"/>
            </a:pPr>
            <a:r>
              <a:rPr lang="en-GB" sz="1000">
                <a:solidFill>
                  <a:schemeClr val="dk1"/>
                </a:solidFill>
                <a:latin typeface="Inter"/>
                <a:ea typeface="Inter"/>
                <a:cs typeface="Inter"/>
                <a:sym typeface="Inter"/>
              </a:rPr>
              <a:t>Promote community wealth-building approaches that prioritise local leadership, ethical investment and reinvestment in place.</a:t>
            </a:r>
            <a:endParaRPr i="0" sz="1100" u="none" cap="none" strike="noStrike">
              <a:solidFill>
                <a:srgbClr val="000000"/>
              </a:solidFill>
              <a:latin typeface="Inter"/>
              <a:ea typeface="Inter"/>
              <a:cs typeface="Inter"/>
              <a:sym typeface="Inter"/>
            </a:endParaRPr>
          </a:p>
        </p:txBody>
      </p:sp>
      <p:sp>
        <p:nvSpPr>
          <p:cNvPr id="206" name="Google Shape;206;p9"/>
          <p:cNvSpPr txBox="1"/>
          <p:nvPr/>
        </p:nvSpPr>
        <p:spPr>
          <a:xfrm>
            <a:off x="7085065" y="657440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07" name="Google Shape;207;p9"/>
          <p:cNvPicPr preferRelativeResize="0"/>
          <p:nvPr/>
        </p:nvPicPr>
        <p:blipFill rotWithShape="1">
          <a:blip r:embed="rId4">
            <a:alphaModFix/>
          </a:blip>
          <a:srcRect b="0" l="0" r="0" t="0"/>
          <a:stretch/>
        </p:blipFill>
        <p:spPr>
          <a:xfrm rot="-248645">
            <a:off x="-2937117" y="245031"/>
            <a:ext cx="5296761" cy="5296761"/>
          </a:xfrm>
          <a:prstGeom prst="rect">
            <a:avLst/>
          </a:prstGeom>
          <a:noFill/>
          <a:ln>
            <a:noFill/>
          </a:ln>
        </p:spPr>
      </p:pic>
      <p:pic>
        <p:nvPicPr>
          <p:cNvPr id="208" name="Google Shape;208;p9"/>
          <p:cNvPicPr preferRelativeResize="0"/>
          <p:nvPr/>
        </p:nvPicPr>
        <p:blipFill rotWithShape="1">
          <a:blip r:embed="rId5">
            <a:alphaModFix/>
          </a:blip>
          <a:srcRect b="0" l="0" r="0" t="0"/>
          <a:stretch/>
        </p:blipFill>
        <p:spPr>
          <a:xfrm>
            <a:off x="-1765002" y="-1972546"/>
            <a:ext cx="5694757" cy="5694757"/>
          </a:xfrm>
          <a:prstGeom prst="rect">
            <a:avLst/>
          </a:prstGeom>
          <a:noFill/>
          <a:ln>
            <a:noFill/>
          </a:ln>
        </p:spPr>
      </p:pic>
      <p:pic>
        <p:nvPicPr>
          <p:cNvPr id="209" name="Google Shape;209;p9"/>
          <p:cNvPicPr preferRelativeResize="0"/>
          <p:nvPr/>
        </p:nvPicPr>
        <p:blipFill rotWithShape="1">
          <a:blip r:embed="rId6">
            <a:alphaModFix/>
          </a:blip>
          <a:srcRect b="0" l="0" r="0" t="0"/>
          <a:stretch/>
        </p:blipFill>
        <p:spPr>
          <a:xfrm rot="-977698">
            <a:off x="395630" y="1524946"/>
            <a:ext cx="3487873" cy="3420241"/>
          </a:xfrm>
          <a:prstGeom prst="rect">
            <a:avLst/>
          </a:prstGeom>
          <a:noFill/>
          <a:ln>
            <a:noFill/>
          </a:ln>
        </p:spPr>
      </p:pic>
      <p:pic>
        <p:nvPicPr>
          <p:cNvPr id="210" name="Google Shape;210;p9"/>
          <p:cNvPicPr preferRelativeResize="0"/>
          <p:nvPr/>
        </p:nvPicPr>
        <p:blipFill rotWithShape="1">
          <a:blip r:embed="rId7">
            <a:alphaModFix/>
          </a:blip>
          <a:srcRect b="0" l="0" r="0" t="0"/>
          <a:stretch/>
        </p:blipFill>
        <p:spPr>
          <a:xfrm flipH="1">
            <a:off x="-288737" y="743880"/>
            <a:ext cx="4350319" cy="3518854"/>
          </a:xfrm>
          <a:prstGeom prst="rect">
            <a:avLst/>
          </a:prstGeom>
          <a:noFill/>
          <a:ln>
            <a:noFill/>
          </a:ln>
        </p:spPr>
      </p:pic>
      <p:sp>
        <p:nvSpPr>
          <p:cNvPr id="211" name="Google Shape;211;p9"/>
          <p:cNvSpPr txBox="1"/>
          <p:nvPr/>
        </p:nvSpPr>
        <p:spPr>
          <a:xfrm>
            <a:off x="4198550" y="434825"/>
            <a:ext cx="5068200" cy="4155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2700">
                <a:solidFill>
                  <a:srgbClr val="FFFFFF"/>
                </a:solidFill>
                <a:latin typeface="Big Shoulders"/>
                <a:ea typeface="Big Shoulders"/>
                <a:cs typeface="Big Shoulders"/>
                <a:sym typeface="Big Shoulders"/>
              </a:rPr>
              <a:t>REGENERATION  &amp; INVESTMENT OFFICER</a:t>
            </a:r>
            <a:endParaRPr b="1" i="0" sz="2700" u="none" cap="none" strike="noStrike">
              <a:solidFill>
                <a:srgbClr val="FFFFFF"/>
              </a:solidFill>
              <a:latin typeface="Big Shoulders"/>
              <a:ea typeface="Big Shoulders"/>
              <a:cs typeface="Big Shoulders"/>
              <a:sym typeface="Big Shoulder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2022-06-16T15:32:26Z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