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906000"/>
  <p:notesSz cx="20104100" cy="11309350"/>
  <p:embeddedFontLst>
    <p:embeddedFont>
      <p:font typeface="Inter SemiBold"/>
      <p:regular r:id="rId23"/>
      <p:bold r:id="rId24"/>
      <p:italic r:id="rId25"/>
      <p:boldItalic r:id="rId26"/>
    </p:embeddedFont>
    <p:embeddedFont>
      <p:font typeface="Inter"/>
      <p:regular r:id="rId27"/>
      <p:bold r:id="rId28"/>
      <p:italic r:id="rId29"/>
      <p:boldItalic r:id="rId30"/>
    </p:embeddedFont>
    <p:embeddedFont>
      <p:font typeface="Montserrat Medium"/>
      <p:regular r:id="rId31"/>
      <p:bold r:id="rId32"/>
      <p:italic r:id="rId33"/>
      <p:boldItalic r:id="rId34"/>
    </p:embeddedFont>
    <p:embeddedFont>
      <p:font typeface="Big Shoulder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
          <p15:clr>
            <a:srgbClr val="A4A3A4"/>
          </p15:clr>
        </p15:guide>
        <p15:guide id="2" pos="1064">
          <p15:clr>
            <a:srgbClr val="A4A3A4"/>
          </p15:clr>
        </p15:guide>
      </p15:sldGuideLst>
    </p:ext>
    <p:ext uri="GoogleSlidesCustomDataVersion2">
      <go:slidesCustomData xmlns:go="http://customooxmlschemas.google.com/" r:id="rId37" roundtripDataSignature="AMtx7mjbCAmB/AEhQj8uRVv5tt+namuv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32B9D8-7C5D-46E5-886C-10EAA7AD7266}">
  <a:tblStyle styleId="{6832B9D8-7C5D-46E5-886C-10EAA7AD7266}"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 orient="horz"/>
        <p:guide pos="10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InterSemiBold-bold.fntdata"/><Relationship Id="rId23" Type="http://schemas.openxmlformats.org/officeDocument/2006/relationships/font" Target="fonts/Inter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nterSemiBold-boldItalic.fntdata"/><Relationship Id="rId25" Type="http://schemas.openxmlformats.org/officeDocument/2006/relationships/font" Target="fonts/InterSemiBold-italic.fntdata"/><Relationship Id="rId28" Type="http://schemas.openxmlformats.org/officeDocument/2006/relationships/font" Target="fonts/Inter-bold.fntdata"/><Relationship Id="rId27" Type="http://schemas.openxmlformats.org/officeDocument/2006/relationships/font" Target="fonts/Int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nter-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regular.fntdata"/><Relationship Id="rId30" Type="http://schemas.openxmlformats.org/officeDocument/2006/relationships/font" Target="fonts/Inter-boldItalic.fntdata"/><Relationship Id="rId11" Type="http://schemas.openxmlformats.org/officeDocument/2006/relationships/slide" Target="slides/slide5.xml"/><Relationship Id="rId33" Type="http://schemas.openxmlformats.org/officeDocument/2006/relationships/font" Target="fonts/MontserratMedium-italic.fntdata"/><Relationship Id="rId10" Type="http://schemas.openxmlformats.org/officeDocument/2006/relationships/slide" Target="slides/slide4.xml"/><Relationship Id="rId32" Type="http://schemas.openxmlformats.org/officeDocument/2006/relationships/font" Target="fonts/MontserratMedium-bold.fntdata"/><Relationship Id="rId13" Type="http://schemas.openxmlformats.org/officeDocument/2006/relationships/slide" Target="slides/slide7.xml"/><Relationship Id="rId35" Type="http://schemas.openxmlformats.org/officeDocument/2006/relationships/font" Target="fonts/BigShoulders-regular.fntdata"/><Relationship Id="rId12" Type="http://schemas.openxmlformats.org/officeDocument/2006/relationships/slide" Target="slides/slide6.xml"/><Relationship Id="rId34" Type="http://schemas.openxmlformats.org/officeDocument/2006/relationships/font" Target="fonts/MontserratMedium-boldItalic.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BigShoulder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c0a3dcca61_0_2: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c0a3dcca61_0_2: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8f6cc4df96_0_1: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8f6cc4df96_0_1: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0: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dca09ab6b1_0_1: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2dca09ab6b1_0_1: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c2d614ccaa_0_1: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3c2d614ccaa_0_1: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c0a3dcca61_0_53: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1c0a3dcca61_0_5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4: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5: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1: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640"/>
              <a:buFont typeface="Calibri"/>
              <a:buNone/>
            </a:pPr>
            <a:r>
              <a:t/>
            </a:r>
            <a:endParaRPr/>
          </a:p>
        </p:txBody>
      </p:sp>
      <p:sp>
        <p:nvSpPr>
          <p:cNvPr id="142" name="Google Shape;142;p7: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8: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9: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6"/>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a:ea typeface="Big Shoulders"/>
                <a:cs typeface="Big Shoulders"/>
                <a:sym typeface="Big Shoulder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7"/>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 name="Google Shape;26;p17"/>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18"/>
          <p:cNvSpPr txBox="1"/>
          <p:nvPr>
            <p:ph type="ctrTitle"/>
          </p:nvPr>
        </p:nvSpPr>
        <p:spPr>
          <a:xfrm>
            <a:off x="742950" y="2125980"/>
            <a:ext cx="8420100" cy="7925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subTitle"/>
          </p:nvPr>
        </p:nvSpPr>
        <p:spPr>
          <a:xfrm>
            <a:off x="1485900" y="3840480"/>
            <a:ext cx="693420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9"/>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a:ea typeface="Big Shoulders"/>
                <a:cs typeface="Big Shoulders"/>
                <a:sym typeface="Big Shoulder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 type="body"/>
          </p:nvPr>
        </p:nvSpPr>
        <p:spPr>
          <a:xfrm>
            <a:off x="49530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19"/>
          <p:cNvSpPr txBox="1"/>
          <p:nvPr>
            <p:ph idx="2" type="body"/>
          </p:nvPr>
        </p:nvSpPr>
        <p:spPr>
          <a:xfrm>
            <a:off x="510159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9"/>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0"/>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a:ea typeface="Big Shoulders"/>
                <a:cs typeface="Big Shoulders"/>
                <a:sym typeface="Big Shoulder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0"/>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5"/>
          <p:cNvSpPr/>
          <p:nvPr/>
        </p:nvSpPr>
        <p:spPr>
          <a:xfrm>
            <a:off x="371477" y="5951876"/>
            <a:ext cx="9163206" cy="0"/>
          </a:xfrm>
          <a:custGeom>
            <a:rect b="b" l="l" r="r" t="t"/>
            <a:pathLst>
              <a:path extrusionOk="0" h="120000" w="18596610">
                <a:moveTo>
                  <a:pt x="0" y="0"/>
                </a:moveTo>
                <a:lnTo>
                  <a:pt x="18596292" y="0"/>
                </a:lnTo>
              </a:path>
            </a:pathLst>
          </a:custGeom>
          <a:noFill/>
          <a:ln cap="flat" cmpd="sng" w="9525">
            <a:solidFill>
              <a:srgbClr val="343A4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15"/>
          <p:cNvSpPr txBox="1"/>
          <p:nvPr>
            <p:ph type="title"/>
          </p:nvPr>
        </p:nvSpPr>
        <p:spPr>
          <a:xfrm>
            <a:off x="565166" y="1763406"/>
            <a:ext cx="1038785" cy="79252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5150" u="none" cap="none" strike="noStrike">
                <a:solidFill>
                  <a:schemeClr val="lt1"/>
                </a:solidFill>
                <a:latin typeface="Big Shoulders"/>
                <a:ea typeface="Big Shoulders"/>
                <a:cs typeface="Big Shoulders"/>
                <a:sym typeface="Big Shoulder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5"/>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4" name="Google Shape;14;p15"/>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5"/>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5"/>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15"/>
          <p:cNvPicPr preferRelativeResize="0"/>
          <p:nvPr/>
        </p:nvPicPr>
        <p:blipFill rotWithShape="1">
          <a:blip r:embed="rId1">
            <a:alphaModFix/>
          </a:blip>
          <a:srcRect b="0" l="0" r="0" t="0"/>
          <a:stretch/>
        </p:blipFill>
        <p:spPr>
          <a:xfrm>
            <a:off x="355279" y="6059047"/>
            <a:ext cx="717682" cy="5995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1.png"/><Relationship Id="rId7"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poweredbycan.org/" TargetMode="External"/><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poweredbycan.org/" TargetMode="Externa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poweredbycan.org/" TargetMode="Externa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hyperlink" Target="http://www.poweredbyca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hyperlink" Target="http://www.poweredbycan.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hyperlink" Target="http://www.poweredbycan.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36.png"/><Relationship Id="rId7" Type="http://schemas.openxmlformats.org/officeDocument/2006/relationships/hyperlink" Target="https://89d77627055430.uk.deputy.com/jo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www.poweredbycan.org/" TargetMode="External"/><Relationship Id="rId5" Type="http://schemas.openxmlformats.org/officeDocument/2006/relationships/hyperlink" Target="https://poweredbycan.uk.deputy.com/jobs#/" TargetMode="External"/><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hyperlink" Target="http://www.poweredbyca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poweredbycan.org/" TargetMode="External"/><Relationship Id="rId4" Type="http://schemas.openxmlformats.org/officeDocument/2006/relationships/image" Target="../media/image26.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poweredbycan.org/" TargetMode="External"/><Relationship Id="rId4" Type="http://schemas.openxmlformats.org/officeDocument/2006/relationships/image" Target="../media/image5.png"/><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poweredbycan.org/" TargetMode="External"/><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hyperlink" Target="http://www.poweredbyca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33.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poweredbycan.org/" TargetMode="External"/><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c0a3dcca61_0_2"/>
          <p:cNvSpPr/>
          <p:nvPr/>
        </p:nvSpPr>
        <p:spPr>
          <a:xfrm>
            <a:off x="0" y="0"/>
            <a:ext cx="9901269" cy="6870044"/>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g1c0a3dcca61_0_2"/>
          <p:cNvSpPr txBox="1"/>
          <p:nvPr/>
        </p:nvSpPr>
        <p:spPr>
          <a:xfrm>
            <a:off x="281106" y="3486570"/>
            <a:ext cx="4095600" cy="5544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547"/>
              <a:buFont typeface="Arial"/>
              <a:buNone/>
            </a:pPr>
            <a:r>
              <a:rPr b="1" i="0" lang="en-GB" sz="3547" u="none" cap="none" strike="noStrike">
                <a:solidFill>
                  <a:srgbClr val="1D2041"/>
                </a:solidFill>
                <a:latin typeface="Big Shoulders"/>
                <a:ea typeface="Big Shoulders"/>
                <a:cs typeface="Big Shoulders"/>
                <a:sym typeface="Big Shoulders"/>
              </a:rPr>
              <a:t>CHARGING UP CHANGE!</a:t>
            </a:r>
            <a:endParaRPr b="0" i="0" sz="3547" u="none" cap="none" strike="noStrike">
              <a:solidFill>
                <a:srgbClr val="000000"/>
              </a:solidFill>
              <a:latin typeface="Big Shoulders"/>
              <a:ea typeface="Big Shoulders"/>
              <a:cs typeface="Big Shoulders"/>
              <a:sym typeface="Big Shoulders"/>
            </a:endParaRPr>
          </a:p>
        </p:txBody>
      </p:sp>
      <p:sp>
        <p:nvSpPr>
          <p:cNvPr id="53" name="Google Shape;53;g1c0a3dcca61_0_2"/>
          <p:cNvSpPr txBox="1"/>
          <p:nvPr/>
        </p:nvSpPr>
        <p:spPr>
          <a:xfrm>
            <a:off x="256567" y="5307743"/>
            <a:ext cx="4840800" cy="849600"/>
          </a:xfrm>
          <a:prstGeom prst="rect">
            <a:avLst/>
          </a:prstGeom>
          <a:noFill/>
          <a:ln>
            <a:noFill/>
          </a:ln>
        </p:spPr>
        <p:txBody>
          <a:bodyPr anchorCtr="0" anchor="t" bIns="0" lIns="0" spcFirstLastPara="1" rIns="0" wrap="square" tIns="114500">
            <a:spAutoFit/>
          </a:bodyPr>
          <a:lstStyle/>
          <a:p>
            <a:pPr indent="0" lvl="0" marL="6257" marR="0" rtl="0" algn="l">
              <a:lnSpc>
                <a:spcPct val="100000"/>
              </a:lnSpc>
              <a:spcBef>
                <a:spcPts val="0"/>
              </a:spcBef>
              <a:spcAft>
                <a:spcPts val="0"/>
              </a:spcAft>
              <a:buClr>
                <a:srgbClr val="000000"/>
              </a:buClr>
              <a:buSzPts val="2956"/>
              <a:buFont typeface="Arial"/>
              <a:buNone/>
            </a:pPr>
            <a:r>
              <a:rPr b="1" i="0" lang="en-GB" sz="2956" u="none" cap="none" strike="noStrike">
                <a:solidFill>
                  <a:srgbClr val="1D2041"/>
                </a:solidFill>
                <a:latin typeface="Big Shoulders"/>
                <a:ea typeface="Big Shoulders"/>
                <a:cs typeface="Big Shoulders"/>
                <a:sym typeface="Big Shoulders"/>
              </a:rPr>
              <a:t>JOB DESCRIPTION &amp; SPECIFICATION</a:t>
            </a:r>
            <a:endParaRPr b="1" i="0" sz="2956" u="none" cap="none" strike="noStrike">
              <a:solidFill>
                <a:srgbClr val="000000"/>
              </a:solidFill>
              <a:latin typeface="Big Shoulders"/>
              <a:ea typeface="Big Shoulders"/>
              <a:cs typeface="Big Shoulders"/>
              <a:sym typeface="Big Shoulders"/>
            </a:endParaRPr>
          </a:p>
          <a:p>
            <a:pPr indent="0" lvl="0" marL="6257" marR="197105" rtl="0" algn="l">
              <a:lnSpc>
                <a:spcPct val="117343"/>
              </a:lnSpc>
              <a:spcBef>
                <a:spcPts val="431"/>
              </a:spcBef>
              <a:spcAft>
                <a:spcPts val="0"/>
              </a:spcAft>
              <a:buClr>
                <a:srgbClr val="000000"/>
              </a:buClr>
              <a:buSzPts val="1453"/>
              <a:buFont typeface="Arial"/>
              <a:buNone/>
            </a:pPr>
            <a:r>
              <a:rPr b="0" i="0" lang="en-GB" sz="1453" u="none" cap="none" strike="noStrike">
                <a:solidFill>
                  <a:srgbClr val="0484AF"/>
                </a:solidFill>
                <a:latin typeface="Montserrat Medium"/>
                <a:ea typeface="Montserrat Medium"/>
                <a:cs typeface="Montserrat Medium"/>
                <a:sym typeface="Montserrat Medium"/>
              </a:rPr>
              <a:t>DEADLINE: </a:t>
            </a:r>
            <a:r>
              <a:rPr lang="en-GB" sz="1453">
                <a:solidFill>
                  <a:srgbClr val="0484AF"/>
                </a:solidFill>
                <a:latin typeface="Montserrat Medium"/>
                <a:ea typeface="Montserrat Medium"/>
                <a:cs typeface="Montserrat Medium"/>
                <a:sym typeface="Montserrat Medium"/>
              </a:rPr>
              <a:t>19th March 2026</a:t>
            </a:r>
            <a:endParaRPr b="0" i="0" sz="1453" u="none" cap="none" strike="noStrike">
              <a:solidFill>
                <a:srgbClr val="000000"/>
              </a:solidFill>
              <a:latin typeface="Montserrat Medium"/>
              <a:ea typeface="Montserrat Medium"/>
              <a:cs typeface="Montserrat Medium"/>
              <a:sym typeface="Montserrat Medium"/>
            </a:endParaRPr>
          </a:p>
        </p:txBody>
      </p:sp>
      <p:pic>
        <p:nvPicPr>
          <p:cNvPr id="54" name="Google Shape;54;g1c0a3dcca61_0_2"/>
          <p:cNvPicPr preferRelativeResize="0"/>
          <p:nvPr/>
        </p:nvPicPr>
        <p:blipFill rotWithShape="1">
          <a:blip r:embed="rId3">
            <a:alphaModFix/>
          </a:blip>
          <a:srcRect b="0" l="0" r="0" t="0"/>
          <a:stretch/>
        </p:blipFill>
        <p:spPr>
          <a:xfrm>
            <a:off x="6905415" y="-1046154"/>
            <a:ext cx="5694758" cy="5694758"/>
          </a:xfrm>
          <a:prstGeom prst="rect">
            <a:avLst/>
          </a:prstGeom>
          <a:noFill/>
          <a:ln>
            <a:noFill/>
          </a:ln>
        </p:spPr>
      </p:pic>
      <p:pic>
        <p:nvPicPr>
          <p:cNvPr id="55" name="Google Shape;55;g1c0a3dcca61_0_2"/>
          <p:cNvPicPr preferRelativeResize="0"/>
          <p:nvPr/>
        </p:nvPicPr>
        <p:blipFill rotWithShape="1">
          <a:blip r:embed="rId4">
            <a:alphaModFix/>
          </a:blip>
          <a:srcRect b="0" l="0" r="0" t="0"/>
          <a:stretch/>
        </p:blipFill>
        <p:spPr>
          <a:xfrm rot="-248645">
            <a:off x="3334496" y="-1544783"/>
            <a:ext cx="5296761" cy="5296761"/>
          </a:xfrm>
          <a:prstGeom prst="rect">
            <a:avLst/>
          </a:prstGeom>
          <a:noFill/>
          <a:ln>
            <a:noFill/>
          </a:ln>
        </p:spPr>
      </p:pic>
      <p:pic>
        <p:nvPicPr>
          <p:cNvPr id="56" name="Google Shape;56;g1c0a3dcca61_0_2"/>
          <p:cNvPicPr preferRelativeResize="0"/>
          <p:nvPr/>
        </p:nvPicPr>
        <p:blipFill rotWithShape="1">
          <a:blip r:embed="rId5">
            <a:alphaModFix/>
          </a:blip>
          <a:srcRect b="0" l="0" r="0" t="0"/>
          <a:stretch/>
        </p:blipFill>
        <p:spPr>
          <a:xfrm rot="-977698">
            <a:off x="4905965" y="3216219"/>
            <a:ext cx="5132181" cy="5032666"/>
          </a:xfrm>
          <a:prstGeom prst="rect">
            <a:avLst/>
          </a:prstGeom>
          <a:noFill/>
          <a:ln>
            <a:noFill/>
          </a:ln>
        </p:spPr>
      </p:pic>
      <p:pic>
        <p:nvPicPr>
          <p:cNvPr id="57" name="Google Shape;57;g1c0a3dcca61_0_2"/>
          <p:cNvPicPr preferRelativeResize="0"/>
          <p:nvPr/>
        </p:nvPicPr>
        <p:blipFill rotWithShape="1">
          <a:blip r:embed="rId6">
            <a:alphaModFix/>
          </a:blip>
          <a:srcRect b="0" l="0" r="0" t="0"/>
          <a:stretch/>
        </p:blipFill>
        <p:spPr>
          <a:xfrm>
            <a:off x="4227449" y="513342"/>
            <a:ext cx="6489196" cy="5510211"/>
          </a:xfrm>
          <a:prstGeom prst="rect">
            <a:avLst/>
          </a:prstGeom>
          <a:noFill/>
          <a:ln>
            <a:noFill/>
          </a:ln>
        </p:spPr>
      </p:pic>
      <p:pic>
        <p:nvPicPr>
          <p:cNvPr id="58" name="Google Shape;58;g1c0a3dcca61_0_2"/>
          <p:cNvPicPr preferRelativeResize="0"/>
          <p:nvPr/>
        </p:nvPicPr>
        <p:blipFill rotWithShape="1">
          <a:blip r:embed="rId7">
            <a:alphaModFix/>
          </a:blip>
          <a:srcRect b="0" l="0" r="0" t="0"/>
          <a:stretch/>
        </p:blipFill>
        <p:spPr>
          <a:xfrm>
            <a:off x="147236" y="791925"/>
            <a:ext cx="3156618" cy="2637075"/>
          </a:xfrm>
          <a:prstGeom prst="rect">
            <a:avLst/>
          </a:prstGeom>
          <a:noFill/>
          <a:ln>
            <a:noFill/>
          </a:ln>
        </p:spPr>
      </p:pic>
      <p:sp>
        <p:nvSpPr>
          <p:cNvPr id="59" name="Google Shape;59;g1c0a3dcca61_0_2"/>
          <p:cNvSpPr/>
          <p:nvPr/>
        </p:nvSpPr>
        <p:spPr>
          <a:xfrm>
            <a:off x="190923" y="4152782"/>
            <a:ext cx="42762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g1c0a3dcca61_0_2"/>
          <p:cNvSpPr txBox="1"/>
          <p:nvPr/>
        </p:nvSpPr>
        <p:spPr>
          <a:xfrm>
            <a:off x="1085550" y="4307400"/>
            <a:ext cx="2486700" cy="629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47"/>
              <a:buFont typeface="Arial"/>
              <a:buNone/>
            </a:pPr>
            <a:r>
              <a:rPr b="1" lang="en-GB" sz="2045">
                <a:solidFill>
                  <a:srgbClr val="FFFFFF"/>
                </a:solidFill>
                <a:latin typeface="Big Shoulders"/>
                <a:ea typeface="Big Shoulders"/>
                <a:cs typeface="Big Shoulders"/>
                <a:sym typeface="Big Shoulders"/>
              </a:rPr>
              <a:t>Black Country Network</a:t>
            </a:r>
            <a:endParaRPr b="1" sz="2045">
              <a:solidFill>
                <a:srgbClr val="FFFFFF"/>
              </a:solidFill>
              <a:latin typeface="Big Shoulders"/>
              <a:ea typeface="Big Shoulders"/>
              <a:cs typeface="Big Shoulders"/>
              <a:sym typeface="Big Shoulders"/>
            </a:endParaRPr>
          </a:p>
          <a:p>
            <a:pPr indent="0" lvl="0" marL="0" marR="0" rtl="0" algn="ctr">
              <a:lnSpc>
                <a:spcPct val="100000"/>
              </a:lnSpc>
              <a:spcBef>
                <a:spcPts val="0"/>
              </a:spcBef>
              <a:spcAft>
                <a:spcPts val="0"/>
              </a:spcAft>
              <a:buClr>
                <a:srgbClr val="000000"/>
              </a:buClr>
              <a:buSzPts val="3047"/>
              <a:buFont typeface="Arial"/>
              <a:buNone/>
            </a:pPr>
            <a:r>
              <a:rPr b="1" lang="en-GB" sz="2045">
                <a:solidFill>
                  <a:srgbClr val="FFFFFF"/>
                </a:solidFill>
                <a:latin typeface="Big Shoulders"/>
                <a:ea typeface="Big Shoulders"/>
                <a:cs typeface="Big Shoulders"/>
                <a:sym typeface="Big Shoulders"/>
              </a:rPr>
              <a:t>Network Manager</a:t>
            </a:r>
            <a:endParaRPr b="1" sz="2045">
              <a:solidFill>
                <a:srgbClr val="FFFFFF"/>
              </a:solidFill>
              <a:latin typeface="Big Shoulders"/>
              <a:ea typeface="Big Shoulders"/>
              <a:cs typeface="Big Shoulders"/>
              <a:sym typeface="Big Should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8f6cc4df96_0_1"/>
          <p:cNvSpPr/>
          <p:nvPr/>
        </p:nvSpPr>
        <p:spPr>
          <a:xfrm>
            <a:off x="3929755" y="17323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7" name="Google Shape;217;g28f6cc4df96_0_1"/>
          <p:cNvSpPr txBox="1"/>
          <p:nvPr/>
        </p:nvSpPr>
        <p:spPr>
          <a:xfrm rot="723792">
            <a:off x="715040" y="574113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218" name="Google Shape;218;g28f6cc4df96_0_1"/>
          <p:cNvSpPr txBox="1"/>
          <p:nvPr>
            <p:ph type="title"/>
          </p:nvPr>
        </p:nvSpPr>
        <p:spPr>
          <a:xfrm>
            <a:off x="3929755" y="1162105"/>
            <a:ext cx="5068200" cy="5616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600">
                <a:solidFill>
                  <a:srgbClr val="1D2041"/>
                </a:solidFill>
              </a:rPr>
              <a:t>DUTIES &amp; RESPONSIBILITIES</a:t>
            </a:r>
            <a:endParaRPr sz="3600"/>
          </a:p>
        </p:txBody>
      </p:sp>
      <p:sp>
        <p:nvSpPr>
          <p:cNvPr id="219" name="Google Shape;219;g28f6cc4df96_0_1"/>
          <p:cNvSpPr txBox="1"/>
          <p:nvPr/>
        </p:nvSpPr>
        <p:spPr>
          <a:xfrm>
            <a:off x="3823725" y="1682500"/>
            <a:ext cx="5855700" cy="5166900"/>
          </a:xfrm>
          <a:prstGeom prst="rect">
            <a:avLst/>
          </a:prstGeom>
          <a:noFill/>
          <a:ln>
            <a:noFill/>
          </a:ln>
        </p:spPr>
        <p:txBody>
          <a:bodyPr anchorCtr="0" anchor="t" bIns="0" lIns="0" spcFirstLastPara="1" rIns="0" wrap="square" tIns="5625">
            <a:spAutoFit/>
          </a:bodyPr>
          <a:lstStyle/>
          <a:p>
            <a:pPr indent="0" lvl="0" marL="0" marR="172720" rtl="0" algn="l">
              <a:lnSpc>
                <a:spcPct val="115000"/>
              </a:lnSpc>
              <a:spcBef>
                <a:spcPts val="0"/>
              </a:spcBef>
              <a:spcAft>
                <a:spcPts val="0"/>
              </a:spcAft>
              <a:buClr>
                <a:srgbClr val="000000"/>
              </a:buClr>
              <a:buSzPts val="1100"/>
              <a:buFont typeface="Arial"/>
              <a:buNone/>
            </a:pPr>
            <a:r>
              <a:rPr b="1" i="0" lang="en-GB" sz="1000" u="none" cap="none" strike="noStrike">
                <a:solidFill>
                  <a:srgbClr val="1D2041"/>
                </a:solidFill>
                <a:latin typeface="Inter"/>
                <a:ea typeface="Inter"/>
                <a:cs typeface="Inter"/>
                <a:sym typeface="Inter"/>
              </a:rPr>
              <a:t>Thematic Duties</a:t>
            </a:r>
            <a:endParaRPr b="1" i="0" sz="1000" u="none" cap="none" strike="noStrike">
              <a:solidFill>
                <a:srgbClr val="1D2041"/>
              </a:solidFill>
              <a:latin typeface="Inter"/>
              <a:ea typeface="Inter"/>
              <a:cs typeface="Inter"/>
              <a:sym typeface="Inter"/>
            </a:endParaRPr>
          </a:p>
          <a:p>
            <a:pPr indent="0" lvl="0" marL="0" marR="172720" rtl="0" algn="l">
              <a:lnSpc>
                <a:spcPct val="115000"/>
              </a:lnSpc>
              <a:spcBef>
                <a:spcPts val="0"/>
              </a:spcBef>
              <a:spcAft>
                <a:spcPts val="0"/>
              </a:spcAft>
              <a:buClr>
                <a:srgbClr val="000000"/>
              </a:buClr>
              <a:buSzPts val="1100"/>
              <a:buFont typeface="Arial"/>
              <a:buNone/>
            </a:pPr>
            <a:r>
              <a:t/>
            </a:r>
            <a:endParaRPr b="1" sz="1000">
              <a:solidFill>
                <a:srgbClr val="1D2041"/>
              </a:solidFill>
              <a:latin typeface="Inter"/>
              <a:ea typeface="Inter"/>
              <a:cs typeface="Inter"/>
              <a:sym typeface="Inter"/>
            </a:endParaRPr>
          </a:p>
          <a:p>
            <a:pPr indent="0" lvl="0" marL="0" rtl="0" algn="l">
              <a:lnSpc>
                <a:spcPct val="115000"/>
              </a:lnSpc>
              <a:spcBef>
                <a:spcPts val="150"/>
              </a:spcBef>
              <a:spcAft>
                <a:spcPts val="0"/>
              </a:spcAft>
              <a:buNone/>
            </a:pPr>
            <a:r>
              <a:rPr b="1" lang="en-GB" sz="1000">
                <a:solidFill>
                  <a:schemeClr val="dk1"/>
                </a:solidFill>
                <a:latin typeface="Inter"/>
                <a:ea typeface="Inter"/>
                <a:cs typeface="Inter"/>
                <a:sym typeface="Inter"/>
              </a:rPr>
              <a:t>Research, Mapping &amp; Relationship Development (Children &amp; Young People Sector)</a:t>
            </a:r>
            <a:endParaRPr b="1"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Proactively research and onboard organisations, groups, practitioners and individuals working with children, young people &amp; young adults (under 35) across the Black Country.</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Identify gaps, duplication, emerging needs and opportunities within the local ecosystem, with particular attention to underserved communities and lived-experience-led provision.</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Build, nurture and sustain new and existing relationships with VCSE organisations, cultural partners, schools, youth services, public bodies, community leaders and other place-based consortiums/partnerships/alliances/compacts. </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Act as a trusted connector, brokering relationships between grassroots organisations, statutory partners, funders and policymakers to strengthen collaboration and shared outcomes.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Maintain a live, evolving understanding of the children and young people landscape to inform programme design, advocacy and investment conversations.</a:t>
            </a:r>
            <a:endParaRPr sz="1000">
              <a:solidFill>
                <a:schemeClr val="dk1"/>
              </a:solidFill>
              <a:latin typeface="Inter"/>
              <a:ea typeface="Inter"/>
              <a:cs typeface="Inter"/>
              <a:sym typeface="Inter"/>
            </a:endParaRPr>
          </a:p>
          <a:p>
            <a:pPr indent="0" lvl="0" marL="0" rtl="0" algn="l">
              <a:lnSpc>
                <a:spcPct val="115000"/>
              </a:lnSpc>
              <a:spcBef>
                <a:spcPts val="150"/>
              </a:spcBef>
              <a:spcAft>
                <a:spcPts val="0"/>
              </a:spcAft>
              <a:buNone/>
            </a:pPr>
            <a:r>
              <a:t/>
            </a:r>
            <a:endParaRPr sz="1000">
              <a:solidFill>
                <a:schemeClr val="dk1"/>
              </a:solidFill>
              <a:latin typeface="Inter"/>
              <a:ea typeface="Inter"/>
              <a:cs typeface="Inter"/>
              <a:sym typeface="Inter"/>
            </a:endParaRPr>
          </a:p>
          <a:p>
            <a:pPr indent="0" lvl="0" marL="0" rtl="0" algn="l">
              <a:lnSpc>
                <a:spcPct val="115000"/>
              </a:lnSpc>
              <a:spcBef>
                <a:spcPts val="150"/>
              </a:spcBef>
              <a:spcAft>
                <a:spcPts val="0"/>
              </a:spcAft>
              <a:buNone/>
            </a:pPr>
            <a:r>
              <a:rPr b="1" lang="en-GB" sz="1000">
                <a:solidFill>
                  <a:schemeClr val="dk1"/>
                </a:solidFill>
                <a:latin typeface="Inter"/>
                <a:ea typeface="Inter"/>
                <a:cs typeface="Inter"/>
                <a:sym typeface="Inter"/>
              </a:rPr>
              <a:t>Partnership &amp; Ecosystem Development</a:t>
            </a:r>
            <a:endParaRPr b="1" sz="1000">
              <a:solidFill>
                <a:schemeClr val="dk1"/>
              </a:solidFill>
              <a:latin typeface="Inter"/>
              <a:ea typeface="Inter"/>
              <a:cs typeface="Inter"/>
              <a:sym typeface="Inter"/>
            </a:endParaRPr>
          </a:p>
          <a:p>
            <a:pPr indent="-288925" lvl="0" marL="457200" rtl="0" algn="l">
              <a:lnSpc>
                <a:spcPct val="115000"/>
              </a:lnSpc>
              <a:spcBef>
                <a:spcPts val="150"/>
              </a:spcBef>
              <a:spcAft>
                <a:spcPts val="0"/>
              </a:spcAft>
              <a:buClr>
                <a:schemeClr val="dk1"/>
              </a:buClr>
              <a:buSzPts val="950"/>
              <a:buFont typeface="Inter"/>
              <a:buChar char="●"/>
            </a:pPr>
            <a:r>
              <a:rPr lang="en-GB" sz="950">
                <a:solidFill>
                  <a:schemeClr val="dk1"/>
                </a:solidFill>
                <a:latin typeface="Inter"/>
                <a:ea typeface="Inter"/>
                <a:cs typeface="Inter"/>
                <a:sym typeface="Inter"/>
              </a:rPr>
              <a:t>Grow and steward the Black Country Network, supporting organisations and individuals to work collectively rather than competitively.</a:t>
            </a:r>
            <a:endParaRPr sz="950">
              <a:solidFill>
                <a:schemeClr val="dk1"/>
              </a:solidFill>
              <a:latin typeface="Inter"/>
              <a:ea typeface="Inter"/>
              <a:cs typeface="Inter"/>
              <a:sym typeface="Inter"/>
            </a:endParaRPr>
          </a:p>
          <a:p>
            <a:pPr indent="-288925" lvl="0" marL="457200" rtl="0" algn="l">
              <a:lnSpc>
                <a:spcPct val="115000"/>
              </a:lnSpc>
              <a:spcBef>
                <a:spcPts val="150"/>
              </a:spcBef>
              <a:spcAft>
                <a:spcPts val="0"/>
              </a:spcAft>
              <a:buClr>
                <a:schemeClr val="dk1"/>
              </a:buClr>
              <a:buSzPts val="950"/>
              <a:buFont typeface="Inter"/>
              <a:buChar char="●"/>
            </a:pPr>
            <a:r>
              <a:rPr lang="en-GB" sz="950">
                <a:solidFill>
                  <a:schemeClr val="dk1"/>
                </a:solidFill>
                <a:latin typeface="Inter"/>
                <a:ea typeface="Inter"/>
                <a:cs typeface="Inter"/>
                <a:sym typeface="Inter"/>
              </a:rPr>
              <a:t>Facilitate cross-sector collaboration that improves practice, unlocks resources and strengthens collective influence.</a:t>
            </a:r>
            <a:endParaRPr sz="950">
              <a:solidFill>
                <a:schemeClr val="dk1"/>
              </a:solidFill>
              <a:latin typeface="Inter"/>
              <a:ea typeface="Inter"/>
              <a:cs typeface="Inter"/>
              <a:sym typeface="Inter"/>
            </a:endParaRPr>
          </a:p>
          <a:p>
            <a:pPr indent="-288925" lvl="0" marL="457200" rtl="0" algn="l">
              <a:lnSpc>
                <a:spcPct val="115000"/>
              </a:lnSpc>
              <a:spcBef>
                <a:spcPts val="150"/>
              </a:spcBef>
              <a:spcAft>
                <a:spcPts val="0"/>
              </a:spcAft>
              <a:buClr>
                <a:schemeClr val="dk1"/>
              </a:buClr>
              <a:buSzPts val="950"/>
              <a:buFont typeface="Inter"/>
              <a:buChar char="●"/>
            </a:pPr>
            <a:r>
              <a:rPr lang="en-GB" sz="950">
                <a:solidFill>
                  <a:schemeClr val="dk1"/>
                </a:solidFill>
                <a:latin typeface="Inter"/>
                <a:ea typeface="Inter"/>
                <a:cs typeface="Inter"/>
                <a:sym typeface="Inter"/>
              </a:rPr>
              <a:t>Represent Powered by CAN and the Black Country Network in strategic forums, partnerships and consultations at local, regional and national levels.</a:t>
            </a:r>
            <a:endParaRPr sz="950">
              <a:solidFill>
                <a:schemeClr val="dk1"/>
              </a:solidFill>
              <a:latin typeface="Inter"/>
              <a:ea typeface="Inter"/>
              <a:cs typeface="Inter"/>
              <a:sym typeface="Inter"/>
            </a:endParaRPr>
          </a:p>
          <a:p>
            <a:pPr indent="0" lvl="0" marL="0" marR="0" rtl="0" algn="l">
              <a:lnSpc>
                <a:spcPct val="100000"/>
              </a:lnSpc>
              <a:spcBef>
                <a:spcPts val="150"/>
              </a:spcBef>
              <a:spcAft>
                <a:spcPts val="0"/>
              </a:spcAft>
              <a:buNone/>
            </a:pPr>
            <a:r>
              <a:t/>
            </a:r>
            <a:endParaRPr b="1" sz="1000">
              <a:solidFill>
                <a:schemeClr val="dk1"/>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1100"/>
              <a:buFont typeface="Arial"/>
              <a:buNone/>
            </a:pPr>
            <a:r>
              <a:t/>
            </a:r>
            <a:endParaRPr b="1" i="0" sz="1000" u="none" cap="none" strike="noStrike">
              <a:solidFill>
                <a:schemeClr val="dk1"/>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1100"/>
              <a:buFont typeface="Arial"/>
              <a:buNone/>
            </a:pPr>
            <a:r>
              <a:t/>
            </a:r>
            <a:endParaRPr i="0" sz="1000" u="none" cap="none" strike="noStrike">
              <a:solidFill>
                <a:srgbClr val="1D204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t/>
            </a:r>
            <a:endParaRPr i="0" sz="1000" u="none" cap="none" strike="noStrike">
              <a:solidFill>
                <a:srgbClr val="000000"/>
              </a:solidFill>
              <a:latin typeface="Inter"/>
              <a:ea typeface="Inter"/>
              <a:cs typeface="Inter"/>
              <a:sym typeface="Inter"/>
            </a:endParaRPr>
          </a:p>
          <a:p>
            <a:pPr indent="-317500" lvl="0" marL="342900" marR="295275" rtl="0" algn="just">
              <a:lnSpc>
                <a:spcPct val="100000"/>
              </a:lnSpc>
              <a:spcBef>
                <a:spcPts val="285"/>
              </a:spcBef>
              <a:spcAft>
                <a:spcPts val="0"/>
              </a:spcAft>
              <a:buClr>
                <a:srgbClr val="1D2041"/>
              </a:buClr>
              <a:buSzPts val="400"/>
              <a:buFont typeface="Inter Thin"/>
              <a:buNone/>
            </a:pPr>
            <a:r>
              <a:t/>
            </a:r>
            <a:endParaRPr i="0" sz="1000" u="none" cap="none" strike="noStrike">
              <a:solidFill>
                <a:srgbClr val="000000"/>
              </a:solidFill>
              <a:latin typeface="Inter"/>
              <a:ea typeface="Inter"/>
              <a:cs typeface="Inter"/>
              <a:sym typeface="Inter"/>
            </a:endParaRPr>
          </a:p>
        </p:txBody>
      </p:sp>
      <p:sp>
        <p:nvSpPr>
          <p:cNvPr id="220" name="Google Shape;220;g28f6cc4df96_0_1"/>
          <p:cNvSpPr txBox="1"/>
          <p:nvPr/>
        </p:nvSpPr>
        <p:spPr>
          <a:xfrm>
            <a:off x="7085065" y="6574401"/>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21" name="Google Shape;221;g28f6cc4df96_0_1"/>
          <p:cNvPicPr preferRelativeResize="0"/>
          <p:nvPr/>
        </p:nvPicPr>
        <p:blipFill rotWithShape="1">
          <a:blip r:embed="rId4">
            <a:alphaModFix/>
          </a:blip>
          <a:srcRect b="0" l="0" r="0" t="0"/>
          <a:stretch/>
        </p:blipFill>
        <p:spPr>
          <a:xfrm rot="-248645">
            <a:off x="-2937117" y="245031"/>
            <a:ext cx="5296761" cy="5296761"/>
          </a:xfrm>
          <a:prstGeom prst="rect">
            <a:avLst/>
          </a:prstGeom>
          <a:noFill/>
          <a:ln>
            <a:noFill/>
          </a:ln>
        </p:spPr>
      </p:pic>
      <p:pic>
        <p:nvPicPr>
          <p:cNvPr id="222" name="Google Shape;222;g28f6cc4df96_0_1"/>
          <p:cNvPicPr preferRelativeResize="0"/>
          <p:nvPr/>
        </p:nvPicPr>
        <p:blipFill rotWithShape="1">
          <a:blip r:embed="rId5">
            <a:alphaModFix/>
          </a:blip>
          <a:srcRect b="0" l="0" r="0" t="0"/>
          <a:stretch/>
        </p:blipFill>
        <p:spPr>
          <a:xfrm>
            <a:off x="-1765002" y="-1972546"/>
            <a:ext cx="5694758" cy="5694758"/>
          </a:xfrm>
          <a:prstGeom prst="rect">
            <a:avLst/>
          </a:prstGeom>
          <a:noFill/>
          <a:ln>
            <a:noFill/>
          </a:ln>
        </p:spPr>
      </p:pic>
      <p:pic>
        <p:nvPicPr>
          <p:cNvPr id="223" name="Google Shape;223;g28f6cc4df96_0_1"/>
          <p:cNvPicPr preferRelativeResize="0"/>
          <p:nvPr/>
        </p:nvPicPr>
        <p:blipFill rotWithShape="1">
          <a:blip r:embed="rId6">
            <a:alphaModFix/>
          </a:blip>
          <a:srcRect b="0" l="0" r="0" t="0"/>
          <a:stretch/>
        </p:blipFill>
        <p:spPr>
          <a:xfrm rot="-977699">
            <a:off x="395630" y="1524945"/>
            <a:ext cx="3487874" cy="3420240"/>
          </a:xfrm>
          <a:prstGeom prst="rect">
            <a:avLst/>
          </a:prstGeom>
          <a:noFill/>
          <a:ln>
            <a:noFill/>
          </a:ln>
        </p:spPr>
      </p:pic>
      <p:pic>
        <p:nvPicPr>
          <p:cNvPr id="224" name="Google Shape;224;g28f6cc4df96_0_1"/>
          <p:cNvPicPr preferRelativeResize="0"/>
          <p:nvPr/>
        </p:nvPicPr>
        <p:blipFill rotWithShape="1">
          <a:blip r:embed="rId7">
            <a:alphaModFix/>
          </a:blip>
          <a:srcRect b="0" l="0" r="0" t="0"/>
          <a:stretch/>
        </p:blipFill>
        <p:spPr>
          <a:xfrm flipH="1">
            <a:off x="-288736" y="743880"/>
            <a:ext cx="4350318" cy="3518852"/>
          </a:xfrm>
          <a:prstGeom prst="rect">
            <a:avLst/>
          </a:prstGeom>
          <a:noFill/>
          <a:ln>
            <a:noFill/>
          </a:ln>
        </p:spPr>
      </p:pic>
      <p:sp>
        <p:nvSpPr>
          <p:cNvPr id="225" name="Google Shape;225;g28f6cc4df96_0_1"/>
          <p:cNvSpPr txBox="1"/>
          <p:nvPr/>
        </p:nvSpPr>
        <p:spPr>
          <a:xfrm>
            <a:off x="4129132" y="365494"/>
            <a:ext cx="5744700" cy="5541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lang="en-GB" sz="3600">
                <a:solidFill>
                  <a:srgbClr val="FFFFFF"/>
                </a:solidFill>
                <a:latin typeface="Big Shoulders"/>
                <a:ea typeface="Big Shoulders"/>
                <a:cs typeface="Big Shoulders"/>
                <a:sym typeface="Big Shoulders"/>
              </a:rPr>
              <a:t>NETWORK MANAGER</a:t>
            </a:r>
            <a:endParaRPr b="1" i="0" sz="3600" u="none" cap="none" strike="noStrike">
              <a:solidFill>
                <a:srgbClr val="FFFFFF"/>
              </a:solidFill>
              <a:latin typeface="Big Shoulders"/>
              <a:ea typeface="Big Shoulders"/>
              <a:cs typeface="Big Shoulders"/>
              <a:sym typeface="Big Shoulder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231" name="Google Shape;231;p10"/>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32" name="Google Shape;232;p10"/>
          <p:cNvSpPr txBox="1"/>
          <p:nvPr/>
        </p:nvSpPr>
        <p:spPr>
          <a:xfrm>
            <a:off x="230950" y="757325"/>
            <a:ext cx="7304700" cy="5365200"/>
          </a:xfrm>
          <a:prstGeom prst="rect">
            <a:avLst/>
          </a:prstGeom>
          <a:noFill/>
          <a:ln cap="flat" cmpd="sng" w="9525">
            <a:solidFill>
              <a:srgbClr val="FCC128"/>
            </a:solidFill>
            <a:prstDash val="solid"/>
            <a:round/>
            <a:headEnd len="sm" w="sm" type="none"/>
            <a:tailEnd len="sm" w="sm" type="none"/>
          </a:ln>
        </p:spPr>
        <p:txBody>
          <a:bodyPr anchorCtr="0" anchor="t" bIns="0" lIns="0" spcFirstLastPara="1" rIns="0" wrap="square" tIns="5625">
            <a:spAutoFit/>
          </a:bodyPr>
          <a:lstStyle/>
          <a:p>
            <a:pPr indent="0" lvl="0" marL="0" rtl="0" algn="l">
              <a:lnSpc>
                <a:spcPct val="115000"/>
              </a:lnSpc>
              <a:spcBef>
                <a:spcPts val="150"/>
              </a:spcBef>
              <a:spcAft>
                <a:spcPts val="0"/>
              </a:spcAft>
              <a:buClr>
                <a:schemeClr val="dk1"/>
              </a:buClr>
              <a:buSzPts val="1100"/>
              <a:buFont typeface="Arial"/>
              <a:buNone/>
            </a:pPr>
            <a:r>
              <a:rPr b="1" lang="en-GB" sz="1050">
                <a:solidFill>
                  <a:schemeClr val="dk1"/>
                </a:solidFill>
                <a:latin typeface="Inter"/>
                <a:ea typeface="Inter"/>
                <a:cs typeface="Inter"/>
                <a:sym typeface="Inter"/>
              </a:rPr>
              <a:t>Youth Voice, Participation &amp; Co-Design</a:t>
            </a:r>
            <a:endParaRPr b="1"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Ensure children and young people are embedded as active partners and decision-makers in </a:t>
            </a:r>
            <a:r>
              <a:rPr lang="en-GB" sz="1050">
                <a:solidFill>
                  <a:schemeClr val="dk1"/>
                </a:solidFill>
                <a:highlight>
                  <a:schemeClr val="lt1"/>
                </a:highlight>
                <a:latin typeface="Inter"/>
                <a:ea typeface="Inter"/>
                <a:cs typeface="Inter"/>
                <a:sym typeface="Inter"/>
              </a:rPr>
              <a:t>Black Country Network Activities</a:t>
            </a:r>
            <a:endParaRPr sz="1050">
              <a:solidFill>
                <a:schemeClr val="dk1"/>
              </a:solidFill>
              <a:highlight>
                <a:schemeClr val="lt1"/>
              </a:highlight>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highlight>
                  <a:schemeClr val="lt1"/>
                </a:highlight>
                <a:latin typeface="Inter"/>
                <a:ea typeface="Inter"/>
                <a:cs typeface="Inter"/>
                <a:sym typeface="Inter"/>
              </a:rPr>
              <a:t>Advise and support Youth Management Boards, youth forums and social action groups to influence pr</a:t>
            </a:r>
            <a:r>
              <a:rPr lang="en-GB" sz="1050">
                <a:solidFill>
                  <a:schemeClr val="dk1"/>
                </a:solidFill>
                <a:latin typeface="Inter"/>
                <a:ea typeface="Inter"/>
                <a:cs typeface="Inter"/>
                <a:sym typeface="Inter"/>
              </a:rPr>
              <a:t>iorities and partnerships.</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Embed co-design, co-production and rights-based participation across all network activity.</a:t>
            </a:r>
            <a:endParaRPr sz="1050">
              <a:solidFill>
                <a:schemeClr val="dk1"/>
              </a:solidFill>
              <a:latin typeface="Inter"/>
              <a:ea typeface="Inter"/>
              <a:cs typeface="Inter"/>
              <a:sym typeface="Inter"/>
            </a:endParaRPr>
          </a:p>
          <a:p>
            <a:pPr indent="0" lvl="0" marL="0" rtl="0" algn="l">
              <a:lnSpc>
                <a:spcPct val="115000"/>
              </a:lnSpc>
              <a:spcBef>
                <a:spcPts val="150"/>
              </a:spcBef>
              <a:spcAft>
                <a:spcPts val="0"/>
              </a:spcAft>
              <a:buNone/>
            </a:pPr>
            <a:r>
              <a:t/>
            </a:r>
            <a:endParaRPr sz="1050">
              <a:solidFill>
                <a:schemeClr val="dk1"/>
              </a:solidFill>
              <a:latin typeface="Inter"/>
              <a:ea typeface="Inter"/>
              <a:cs typeface="Inter"/>
              <a:sym typeface="Inter"/>
            </a:endParaRPr>
          </a:p>
          <a:p>
            <a:pPr indent="0" lvl="0" marL="0" rtl="0" algn="l">
              <a:lnSpc>
                <a:spcPct val="115000"/>
              </a:lnSpc>
              <a:spcBef>
                <a:spcPts val="150"/>
              </a:spcBef>
              <a:spcAft>
                <a:spcPts val="0"/>
              </a:spcAft>
              <a:buClr>
                <a:schemeClr val="dk1"/>
              </a:buClr>
              <a:buSzPts val="1100"/>
              <a:buFont typeface="Arial"/>
              <a:buNone/>
            </a:pPr>
            <a:r>
              <a:rPr b="1" lang="en-GB" sz="1050">
                <a:solidFill>
                  <a:schemeClr val="dk1"/>
                </a:solidFill>
                <a:latin typeface="Inter"/>
                <a:ea typeface="Inter"/>
                <a:cs typeface="Inter"/>
                <a:sym typeface="Inter"/>
              </a:rPr>
              <a:t>Governance, Quality &amp; Risk Management</a:t>
            </a:r>
            <a:endParaRPr b="1"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Establish and oversee robust governance structures for the Black Country Network, including clear expectations, terms of reference, accountability and codes of conduct.</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Identify and manage programme risks, including partnership dynamics and organisational readiness.</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Ensure safeguarding, data protection, equality and ethical standards are upheld across all partnerships and activities.</a:t>
            </a:r>
            <a:endParaRPr sz="1050">
              <a:solidFill>
                <a:schemeClr val="dk1"/>
              </a:solidFill>
              <a:latin typeface="Inter"/>
              <a:ea typeface="Inter"/>
              <a:cs typeface="Inter"/>
              <a:sym typeface="Inter"/>
            </a:endParaRPr>
          </a:p>
          <a:p>
            <a:pPr indent="0" lvl="0" marL="0" marR="0" rtl="0" algn="l">
              <a:lnSpc>
                <a:spcPct val="115000"/>
              </a:lnSpc>
              <a:spcBef>
                <a:spcPts val="150"/>
              </a:spcBef>
              <a:spcAft>
                <a:spcPts val="0"/>
              </a:spcAft>
              <a:buClr>
                <a:srgbClr val="000000"/>
              </a:buClr>
              <a:buSzPts val="1100"/>
              <a:buFont typeface="Arial"/>
              <a:buNone/>
            </a:pPr>
            <a:r>
              <a:t/>
            </a:r>
            <a:endParaRPr b="1" sz="1050">
              <a:solidFill>
                <a:schemeClr val="dk1"/>
              </a:solidFill>
              <a:latin typeface="Inter"/>
              <a:ea typeface="Inter"/>
              <a:cs typeface="Inter"/>
              <a:sym typeface="Inter"/>
            </a:endParaRPr>
          </a:p>
          <a:p>
            <a:pPr indent="0" lvl="0" marL="0" rtl="0" algn="l">
              <a:lnSpc>
                <a:spcPct val="115000"/>
              </a:lnSpc>
              <a:spcBef>
                <a:spcPts val="150"/>
              </a:spcBef>
              <a:spcAft>
                <a:spcPts val="0"/>
              </a:spcAft>
              <a:buClr>
                <a:schemeClr val="dk1"/>
              </a:buClr>
              <a:buSzPts val="1100"/>
              <a:buFont typeface="Arial"/>
              <a:buNone/>
            </a:pPr>
            <a:r>
              <a:rPr b="1" lang="en-GB" sz="1050">
                <a:solidFill>
                  <a:schemeClr val="dk1"/>
                </a:solidFill>
                <a:latin typeface="Inter"/>
                <a:ea typeface="Inter"/>
                <a:cs typeface="Inter"/>
                <a:sym typeface="Inter"/>
              </a:rPr>
              <a:t>Monitoring, Evaluation &amp; Learning (MEL)</a:t>
            </a:r>
            <a:endParaRPr b="1"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Work closely with external evaluators to support data collection, insight gathering and shared learning across the Black Country Network.</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Use research findings, relationship intelligence and evaluation insights to continuously improve programme delivery and influence systems change.</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Support members to build confidence and capability in evidence, reflection and learning.</a:t>
            </a:r>
            <a:endParaRPr sz="1050">
              <a:solidFill>
                <a:schemeClr val="dk1"/>
              </a:solidFill>
              <a:latin typeface="Inter"/>
              <a:ea typeface="Inter"/>
              <a:cs typeface="Inter"/>
              <a:sym typeface="Inter"/>
            </a:endParaRPr>
          </a:p>
          <a:p>
            <a:pPr indent="0" lvl="0" marL="457200" rtl="0" algn="l">
              <a:lnSpc>
                <a:spcPct val="115000"/>
              </a:lnSpc>
              <a:spcBef>
                <a:spcPts val="150"/>
              </a:spcBef>
              <a:spcAft>
                <a:spcPts val="0"/>
              </a:spcAft>
              <a:buNone/>
            </a:pPr>
            <a:r>
              <a:t/>
            </a:r>
            <a:endParaRPr sz="1050">
              <a:solidFill>
                <a:schemeClr val="dk1"/>
              </a:solidFill>
              <a:latin typeface="Inter"/>
              <a:ea typeface="Inter"/>
              <a:cs typeface="Inter"/>
              <a:sym typeface="Inter"/>
            </a:endParaRPr>
          </a:p>
          <a:p>
            <a:pPr indent="0" lvl="0" marL="0" rtl="0" algn="l">
              <a:lnSpc>
                <a:spcPct val="115000"/>
              </a:lnSpc>
              <a:spcBef>
                <a:spcPts val="150"/>
              </a:spcBef>
              <a:spcAft>
                <a:spcPts val="0"/>
              </a:spcAft>
              <a:buClr>
                <a:schemeClr val="dk1"/>
              </a:buClr>
              <a:buSzPts val="1100"/>
              <a:buFont typeface="Arial"/>
              <a:buNone/>
            </a:pPr>
            <a:r>
              <a:rPr b="1" lang="en-GB" sz="1050">
                <a:solidFill>
                  <a:schemeClr val="dk1"/>
                </a:solidFill>
                <a:latin typeface="Inter"/>
                <a:ea typeface="Inter"/>
                <a:cs typeface="Inter"/>
                <a:sym typeface="Inter"/>
              </a:rPr>
              <a:t>Team, Resources &amp; Sustainability</a:t>
            </a:r>
            <a:endParaRPr b="1"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Line-manage programme staff and contribute to a collaborative, values-led team culture.</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Manage programme resources effectively and transparently.</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Contribute to long-term sustainability, network legal structures,  legacy planning and post-2030 network development.</a:t>
            </a:r>
            <a:endParaRPr sz="1050">
              <a:solidFill>
                <a:schemeClr val="dk1"/>
              </a:solidFill>
              <a:latin typeface="Inter"/>
              <a:ea typeface="Inter"/>
              <a:cs typeface="Inter"/>
              <a:sym typeface="Inter"/>
            </a:endParaRPr>
          </a:p>
          <a:p>
            <a:pPr indent="0" lvl="0" marL="0" marR="0" rtl="0" algn="l">
              <a:lnSpc>
                <a:spcPct val="115000"/>
              </a:lnSpc>
              <a:spcBef>
                <a:spcPts val="150"/>
              </a:spcBef>
              <a:spcAft>
                <a:spcPts val="0"/>
              </a:spcAft>
              <a:buClr>
                <a:srgbClr val="000000"/>
              </a:buClr>
              <a:buSzPts val="1100"/>
              <a:buFont typeface="Arial"/>
              <a:buNone/>
            </a:pPr>
            <a:r>
              <a:t/>
            </a:r>
            <a:endParaRPr b="1" sz="1050">
              <a:solidFill>
                <a:schemeClr val="dk1"/>
              </a:solidFill>
              <a:latin typeface="Inter"/>
              <a:ea typeface="Inter"/>
              <a:cs typeface="Inter"/>
              <a:sym typeface="Inter"/>
            </a:endParaRPr>
          </a:p>
        </p:txBody>
      </p:sp>
      <p:sp>
        <p:nvSpPr>
          <p:cNvPr id="233" name="Google Shape;233;p10"/>
          <p:cNvSpPr txBox="1"/>
          <p:nvPr/>
        </p:nvSpPr>
        <p:spPr>
          <a:xfrm>
            <a:off x="230953" y="9535"/>
            <a:ext cx="6601500" cy="6141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a:ea typeface="Big Shoulders"/>
                <a:cs typeface="Big Shoulders"/>
                <a:sym typeface="Big Shoulders"/>
              </a:rPr>
              <a:t>DUTIES &amp; RESPONSIBILITIES</a:t>
            </a:r>
            <a:endParaRPr b="1" i="0" sz="3941" u="none" cap="none" strike="noStrike">
              <a:solidFill>
                <a:schemeClr val="lt1"/>
              </a:solidFill>
              <a:latin typeface="Big Shoulders"/>
              <a:ea typeface="Big Shoulders"/>
              <a:cs typeface="Big Shoulders"/>
              <a:sym typeface="Big Shoulders"/>
            </a:endParaRPr>
          </a:p>
        </p:txBody>
      </p:sp>
      <p:pic>
        <p:nvPicPr>
          <p:cNvPr id="234" name="Google Shape;234;p10"/>
          <p:cNvPicPr preferRelativeResize="0"/>
          <p:nvPr/>
        </p:nvPicPr>
        <p:blipFill rotWithShape="1">
          <a:blip r:embed="rId4">
            <a:alphaModFix/>
          </a:blip>
          <a:srcRect b="0" l="0" r="0" t="0"/>
          <a:stretch/>
        </p:blipFill>
        <p:spPr>
          <a:xfrm>
            <a:off x="6996775" y="-70750"/>
            <a:ext cx="6059201" cy="53518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dca09ab6b1_0_1"/>
          <p:cNvSpPr txBox="1"/>
          <p:nvPr/>
        </p:nvSpPr>
        <p:spPr>
          <a:xfrm rot="723792">
            <a:off x="708206" y="572600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240" name="Google Shape;240;g2dca09ab6b1_0_1"/>
          <p:cNvSpPr txBox="1"/>
          <p:nvPr/>
        </p:nvSpPr>
        <p:spPr>
          <a:xfrm>
            <a:off x="7162800" y="6629400"/>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41" name="Google Shape;241;g2dca09ab6b1_0_1"/>
          <p:cNvSpPr txBox="1"/>
          <p:nvPr/>
        </p:nvSpPr>
        <p:spPr>
          <a:xfrm>
            <a:off x="78850" y="851988"/>
            <a:ext cx="7685700" cy="3506400"/>
          </a:xfrm>
          <a:prstGeom prst="rect">
            <a:avLst/>
          </a:prstGeom>
          <a:noFill/>
          <a:ln>
            <a:noFill/>
          </a:ln>
        </p:spPr>
        <p:txBody>
          <a:bodyPr anchorCtr="0" anchor="t" bIns="0" lIns="0" spcFirstLastPara="1" rIns="0" wrap="square" tIns="5625">
            <a:sp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chemeClr val="dk1"/>
                </a:solidFill>
                <a:latin typeface="Inter"/>
                <a:ea typeface="Inter"/>
                <a:cs typeface="Inter"/>
                <a:sym typeface="Inter"/>
              </a:rPr>
              <a:t>General Responsibilities </a:t>
            </a:r>
            <a:endParaRPr b="1"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be a supportive and motivated team player.</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represent the organisation within local and regional networks of supporters and stakeholders.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actively participate in regular team meetings and supervision meetings.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Attend ideas meetings and contribute to discussions about the future and development of Powered by CAN projects.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participate in training and development activities as required and to assist with the training and development of colleagues as appropriate.</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act always in the best interest of Powered by CAN.</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ensure confidentiality within the organisation at all times.</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participate in activities which fall outside of normal working hours as required, e.g. Training, Staff Meetings, Recruitment/Engagement events, fundraising events, etc.</a:t>
            </a:r>
            <a:endParaRPr b="0" i="0" sz="1100" u="none" cap="none" strike="noStrike">
              <a:solidFill>
                <a:schemeClr val="dk1"/>
              </a:solidFill>
              <a:latin typeface="Inter"/>
              <a:ea typeface="Inter"/>
              <a:cs typeface="Inter"/>
              <a:sym typeface="Inter"/>
            </a:endParaRPr>
          </a:p>
          <a:p>
            <a:pPr indent="-298450" lvl="0" marL="457200" marR="0" rtl="0" algn="l">
              <a:lnSpc>
                <a:spcPct val="115000"/>
              </a:lnSpc>
              <a:spcBef>
                <a:spcPts val="0"/>
              </a:spcBef>
              <a:spcAft>
                <a:spcPts val="0"/>
              </a:spcAft>
              <a:buClr>
                <a:schemeClr val="dk1"/>
              </a:buClr>
              <a:buSzPts val="1100"/>
              <a:buFont typeface="Inter"/>
              <a:buChar char="●"/>
            </a:pPr>
            <a:r>
              <a:rPr b="0" i="0" lang="en-GB" sz="1100" u="none" cap="none" strike="noStrike">
                <a:solidFill>
                  <a:schemeClr val="dk1"/>
                </a:solidFill>
                <a:latin typeface="Inter"/>
                <a:ea typeface="Inter"/>
                <a:cs typeface="Inter"/>
                <a:sym typeface="Inter"/>
              </a:rPr>
              <a:t>To undertake such other duties and responsibilities of an equivalent nature as may be determined from time to time by Management.</a:t>
            </a:r>
            <a:endParaRPr b="0" i="0" sz="1100" u="none" cap="none" strike="noStrike">
              <a:solidFill>
                <a:schemeClr val="dk1"/>
              </a:solidFill>
              <a:latin typeface="Inter"/>
              <a:ea typeface="Inter"/>
              <a:cs typeface="Inter"/>
              <a:sym typeface="Inter"/>
            </a:endParaRPr>
          </a:p>
          <a:p>
            <a:pPr indent="0" lvl="0" marL="79282" marR="2503" rtl="0" algn="l">
              <a:lnSpc>
                <a:spcPct val="116300"/>
              </a:lnSpc>
              <a:spcBef>
                <a:spcPts val="44"/>
              </a:spcBef>
              <a:spcAft>
                <a:spcPts val="0"/>
              </a:spcAft>
              <a:buClr>
                <a:srgbClr val="000000"/>
              </a:buClr>
              <a:buSzPts val="1150"/>
              <a:buFont typeface="Arial"/>
              <a:buNone/>
            </a:pPr>
            <a:r>
              <a:t/>
            </a:r>
            <a:endParaRPr b="1" i="0" sz="1100" u="none" cap="none" strike="noStrike">
              <a:solidFill>
                <a:srgbClr val="1D204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95921" lvl="0" marL="175204" marR="2503" rtl="0" algn="l">
              <a:lnSpc>
                <a:spcPct val="116300"/>
              </a:lnSpc>
              <a:spcBef>
                <a:spcPts val="44"/>
              </a:spcBef>
              <a:spcAft>
                <a:spcPts val="0"/>
              </a:spcAft>
              <a:buClr>
                <a:srgbClr val="000000"/>
              </a:buClr>
              <a:buSzPts val="1150"/>
              <a:buFont typeface="Arial"/>
              <a:buNone/>
            </a:pPr>
            <a:r>
              <a:t/>
            </a:r>
            <a:endParaRPr b="0" i="0" sz="1150" u="none" cap="none" strike="noStrike">
              <a:solidFill>
                <a:srgbClr val="000000"/>
              </a:solidFill>
              <a:latin typeface="Inter"/>
              <a:ea typeface="Inter"/>
              <a:cs typeface="Inter"/>
              <a:sym typeface="Inter"/>
            </a:endParaRPr>
          </a:p>
        </p:txBody>
      </p:sp>
      <p:sp>
        <p:nvSpPr>
          <p:cNvPr id="242" name="Google Shape;242;g2dca09ab6b1_0_1"/>
          <p:cNvSpPr txBox="1"/>
          <p:nvPr/>
        </p:nvSpPr>
        <p:spPr>
          <a:xfrm>
            <a:off x="230953" y="9535"/>
            <a:ext cx="6601500" cy="6141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a:ea typeface="Big Shoulders"/>
                <a:cs typeface="Big Shoulders"/>
                <a:sym typeface="Big Shoulders"/>
              </a:rPr>
              <a:t>DUTIES &amp; RESPONSIBILITIES</a:t>
            </a:r>
            <a:endParaRPr b="1" i="0" sz="3941" u="none" cap="none" strike="noStrike">
              <a:solidFill>
                <a:schemeClr val="lt1"/>
              </a:solidFill>
              <a:latin typeface="Big Shoulders"/>
              <a:ea typeface="Big Shoulders"/>
              <a:cs typeface="Big Shoulders"/>
              <a:sym typeface="Big Shoulders"/>
            </a:endParaRPr>
          </a:p>
        </p:txBody>
      </p:sp>
      <p:pic>
        <p:nvPicPr>
          <p:cNvPr id="243" name="Google Shape;243;g2dca09ab6b1_0_1"/>
          <p:cNvPicPr preferRelativeResize="0"/>
          <p:nvPr/>
        </p:nvPicPr>
        <p:blipFill rotWithShape="1">
          <a:blip r:embed="rId4">
            <a:alphaModFix/>
          </a:blip>
          <a:srcRect b="0" l="0" r="0" t="0"/>
          <a:stretch/>
        </p:blipFill>
        <p:spPr>
          <a:xfrm>
            <a:off x="6996775" y="-70750"/>
            <a:ext cx="6059201" cy="5351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pic>
        <p:nvPicPr>
          <p:cNvPr id="249" name="Google Shape;249;p12"/>
          <p:cNvPicPr preferRelativeResize="0"/>
          <p:nvPr/>
        </p:nvPicPr>
        <p:blipFill rotWithShape="1">
          <a:blip r:embed="rId3">
            <a:alphaModFix/>
          </a:blip>
          <a:srcRect b="0" l="0" r="0" t="0"/>
          <a:stretch/>
        </p:blipFill>
        <p:spPr>
          <a:xfrm>
            <a:off x="6781800" y="5291"/>
            <a:ext cx="4277879" cy="6847418"/>
          </a:xfrm>
          <a:prstGeom prst="rect">
            <a:avLst/>
          </a:prstGeom>
          <a:noFill/>
          <a:ln>
            <a:noFill/>
          </a:ln>
        </p:spPr>
      </p:pic>
      <p:sp>
        <p:nvSpPr>
          <p:cNvPr id="250" name="Google Shape;250;p12"/>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51" name="Google Shape;251;p12"/>
          <p:cNvSpPr txBox="1"/>
          <p:nvPr>
            <p:ph type="title"/>
          </p:nvPr>
        </p:nvSpPr>
        <p:spPr>
          <a:xfrm>
            <a:off x="-381000" y="1084183"/>
            <a:ext cx="51816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52" name="Google Shape;252;p12"/>
          <p:cNvSpPr txBox="1"/>
          <p:nvPr/>
        </p:nvSpPr>
        <p:spPr>
          <a:xfrm>
            <a:off x="28433" y="1600200"/>
            <a:ext cx="6934200" cy="4979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50"/>
              </a:spcBef>
              <a:spcAft>
                <a:spcPts val="0"/>
              </a:spcAft>
              <a:buClr>
                <a:schemeClr val="dk1"/>
              </a:buClr>
              <a:buSzPts val="1100"/>
              <a:buFont typeface="Arial"/>
              <a:buNone/>
            </a:pPr>
            <a:r>
              <a:rPr b="1" lang="en-GB" sz="1100">
                <a:solidFill>
                  <a:schemeClr val="dk1"/>
                </a:solidFill>
                <a:latin typeface="Inter"/>
                <a:ea typeface="Inter"/>
                <a:cs typeface="Inter"/>
                <a:sym typeface="Inter"/>
              </a:rPr>
              <a:t>Accessibility &amp; Inclusion Statement</a:t>
            </a:r>
            <a:endParaRPr b="1" sz="1100">
              <a:solidFill>
                <a:schemeClr val="dk1"/>
              </a:solidFill>
              <a:latin typeface="Inter"/>
              <a:ea typeface="Inter"/>
              <a:cs typeface="Inter"/>
              <a:sym typeface="Inter"/>
            </a:endParaRPr>
          </a:p>
          <a:p>
            <a:pPr indent="0" lvl="0" marL="0" rtl="0" algn="l">
              <a:lnSpc>
                <a:spcPct val="115000"/>
              </a:lnSpc>
              <a:spcBef>
                <a:spcPts val="150"/>
              </a:spcBef>
              <a:spcAft>
                <a:spcPts val="0"/>
              </a:spcAft>
              <a:buClr>
                <a:schemeClr val="dk1"/>
              </a:buClr>
              <a:buSzPts val="1100"/>
              <a:buFont typeface="Arial"/>
              <a:buNone/>
            </a:pPr>
            <a:r>
              <a:rPr lang="en-GB" sz="1050">
                <a:solidFill>
                  <a:schemeClr val="dk1"/>
                </a:solidFill>
                <a:latin typeface="Inter"/>
                <a:ea typeface="Inter"/>
                <a:cs typeface="Inter"/>
                <a:sym typeface="Inter"/>
              </a:rPr>
              <a:t>We recognise that skills, insight and leadership are developed through multiple routes. We welcome applications from candidates whose experience may come from lived experience, community leadership, non-traditional career paths or informal systems change roles, and will consider transferable skills alongside formal qualifications.</a:t>
            </a:r>
            <a:endParaRPr b="1" sz="1050">
              <a:solidFill>
                <a:schemeClr val="dk1"/>
              </a:solidFill>
              <a:latin typeface="Inter"/>
              <a:ea typeface="Inter"/>
              <a:cs typeface="Inter"/>
              <a:sym typeface="Inter"/>
            </a:endParaRPr>
          </a:p>
          <a:p>
            <a:pPr indent="0" lvl="0" marL="0" marR="0" rtl="0" algn="l">
              <a:lnSpc>
                <a:spcPct val="115000"/>
              </a:lnSpc>
              <a:spcBef>
                <a:spcPts val="150"/>
              </a:spcBef>
              <a:spcAft>
                <a:spcPts val="0"/>
              </a:spcAft>
              <a:buClr>
                <a:srgbClr val="000000"/>
              </a:buClr>
              <a:buSzPts val="1100"/>
              <a:buFont typeface="Arial"/>
              <a:buNone/>
            </a:pPr>
            <a:r>
              <a:t/>
            </a:r>
            <a:endParaRPr b="1" sz="1100">
              <a:solidFill>
                <a:schemeClr val="dk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Essential</a:t>
            </a:r>
            <a:endParaRPr b="1" i="0" sz="1100" u="none" cap="none" strike="noStrike">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Minimum 5 years’ experience leading or coordinating complex, place-based programmes, networks or partnerships within children, young people, community, cultural or social justice contexts.</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Demonstrable experience of researching, mapping and analysing local ecosystems, including organisations, practitioners, informal groups and system actors working with children and young people.</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Proven ability to identify gaps, duplication and opportunities within local systems and translate insight into strategic action.</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Significant experience of relationship brokerage by connecting organisations and individuals across sectors to enable collaboration, shared learning and collective impact.</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Strong understanding of systems thinking and systems change, particularly in relation to inequality, youth provision, place-based working and community power.</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Experience of working with, and alongside, children and young people using rights-based, participatory and co-produced approaches.</a:t>
            </a:r>
            <a:endParaRPr sz="1050">
              <a:solidFill>
                <a:schemeClr val="dk1"/>
              </a:solidFill>
              <a:latin typeface="Inter"/>
              <a:ea typeface="Inter"/>
              <a:cs typeface="Inter"/>
              <a:sym typeface="Inter"/>
            </a:endParaRPr>
          </a:p>
          <a:p>
            <a:pPr indent="-295275" lvl="0" marL="457200" rtl="0" algn="l">
              <a:lnSpc>
                <a:spcPct val="115000"/>
              </a:lnSpc>
              <a:spcBef>
                <a:spcPts val="150"/>
              </a:spcBef>
              <a:spcAft>
                <a:spcPts val="0"/>
              </a:spcAft>
              <a:buClr>
                <a:schemeClr val="dk1"/>
              </a:buClr>
              <a:buSzPts val="1050"/>
              <a:buFont typeface="Inter"/>
              <a:buChar char="●"/>
            </a:pPr>
            <a:r>
              <a:rPr lang="en-GB" sz="1050">
                <a:solidFill>
                  <a:schemeClr val="dk1"/>
                </a:solidFill>
                <a:latin typeface="Inter"/>
                <a:ea typeface="Inter"/>
                <a:cs typeface="Inter"/>
                <a:sym typeface="Inter"/>
              </a:rPr>
              <a:t>Experience of partnership governance, programme management and risk mitigation within multi-stakeholder environments.</a:t>
            </a:r>
            <a:endParaRPr sz="1050">
              <a:solidFill>
                <a:schemeClr val="dk1"/>
              </a:solidFill>
              <a:latin typeface="Inter"/>
              <a:ea typeface="Inter"/>
              <a:cs typeface="Inter"/>
              <a:sym typeface="Inter"/>
            </a:endParaRPr>
          </a:p>
          <a:p>
            <a:pPr indent="0" lvl="0" marL="0" marR="86360" rtl="0" algn="l">
              <a:lnSpc>
                <a:spcPct val="100000"/>
              </a:lnSpc>
              <a:spcBef>
                <a:spcPts val="150"/>
              </a:spcBef>
              <a:spcAft>
                <a:spcPts val="0"/>
              </a:spcAft>
              <a:buNone/>
            </a:pPr>
            <a:r>
              <a:t/>
            </a:r>
            <a:endParaRPr sz="1100">
              <a:solidFill>
                <a:schemeClr val="dk1"/>
              </a:solidFill>
              <a:latin typeface="Inter"/>
              <a:ea typeface="Inter"/>
              <a:cs typeface="Inter"/>
              <a:sym typeface="Inter"/>
            </a:endParaRPr>
          </a:p>
          <a:p>
            <a:pPr indent="0" lvl="0" marL="457200" marR="21082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Inter"/>
              <a:ea typeface="Inter"/>
              <a:cs typeface="Inter"/>
              <a:sym typeface="Inter"/>
            </a:endParaRPr>
          </a:p>
        </p:txBody>
      </p:sp>
      <p:sp>
        <p:nvSpPr>
          <p:cNvPr id="253" name="Google Shape;253;p12"/>
          <p:cNvSpPr/>
          <p:nvPr/>
        </p:nvSpPr>
        <p:spPr>
          <a:xfrm>
            <a:off x="153680" y="14548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4" name="Google Shape;254;p12"/>
          <p:cNvSpPr txBox="1"/>
          <p:nvPr/>
        </p:nvSpPr>
        <p:spPr>
          <a:xfrm>
            <a:off x="353057" y="337744"/>
            <a:ext cx="5744700" cy="5541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lang="en-GB" sz="3600">
                <a:solidFill>
                  <a:srgbClr val="FFFFFF"/>
                </a:solidFill>
                <a:latin typeface="Big Shoulders"/>
                <a:ea typeface="Big Shoulders"/>
                <a:cs typeface="Big Shoulders"/>
                <a:sym typeface="Big Shoulders"/>
              </a:rPr>
              <a:t>NETWORK MANAGER</a:t>
            </a:r>
            <a:endParaRPr b="0" i="0" sz="3600" u="none" cap="none" strike="noStrike">
              <a:solidFill>
                <a:srgbClr val="000000"/>
              </a:solidFill>
              <a:latin typeface="Big Shoulders"/>
              <a:ea typeface="Big Shoulders"/>
              <a:cs typeface="Big Shoulders"/>
              <a:sym typeface="Big Shoulder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pic>
        <p:nvPicPr>
          <p:cNvPr id="260" name="Google Shape;260;p13"/>
          <p:cNvPicPr preferRelativeResize="0"/>
          <p:nvPr/>
        </p:nvPicPr>
        <p:blipFill rotWithShape="1">
          <a:blip r:embed="rId3">
            <a:alphaModFix/>
          </a:blip>
          <a:srcRect b="0" l="0" r="0" t="0"/>
          <a:stretch/>
        </p:blipFill>
        <p:spPr>
          <a:xfrm>
            <a:off x="7022075" y="5291"/>
            <a:ext cx="4277880" cy="6847417"/>
          </a:xfrm>
          <a:prstGeom prst="rect">
            <a:avLst/>
          </a:prstGeom>
          <a:noFill/>
          <a:ln>
            <a:noFill/>
          </a:ln>
        </p:spPr>
      </p:pic>
      <p:sp>
        <p:nvSpPr>
          <p:cNvPr id="261" name="Google Shape;261;p13"/>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62" name="Google Shape;262;p13"/>
          <p:cNvSpPr txBox="1"/>
          <p:nvPr>
            <p:ph type="title"/>
          </p:nvPr>
        </p:nvSpPr>
        <p:spPr>
          <a:xfrm>
            <a:off x="-438000" y="1060632"/>
            <a:ext cx="54102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63" name="Google Shape;263;p13"/>
          <p:cNvSpPr txBox="1"/>
          <p:nvPr/>
        </p:nvSpPr>
        <p:spPr>
          <a:xfrm>
            <a:off x="152400" y="1630000"/>
            <a:ext cx="7220400" cy="4429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50"/>
              </a:spcBef>
              <a:spcAft>
                <a:spcPts val="0"/>
              </a:spcAft>
              <a:buClr>
                <a:schemeClr val="dk1"/>
              </a:buClr>
              <a:buSzPts val="1100"/>
              <a:buFont typeface="Arial"/>
              <a:buNone/>
            </a:pPr>
            <a:r>
              <a:rPr b="1" lang="en-GB" sz="1000">
                <a:solidFill>
                  <a:schemeClr val="dk1"/>
                </a:solidFill>
                <a:latin typeface="Inter"/>
                <a:ea typeface="Inter"/>
                <a:cs typeface="Inter"/>
                <a:sym typeface="Inter"/>
              </a:rPr>
              <a:t>Essential Skills &amp; Competencies</a:t>
            </a:r>
            <a:endParaRPr b="1"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Advanced research and insight skills, including horizon scanning, stakeholder mapping, qualitative enquiry and synthesis of learning.</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Ability to hold a strategic overview of complex systems while also managing operational delivery.</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Exceptional relationship-building and influencing skills, with the ability to navigate power dynamics between grassroots groups, statutory bodies and funders.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Skilled facilitator and convenor, able to design and hold inclusive spaces for dialogue, challenge and collaboration.</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Strong written and verbal communication skills, including the ability to translate research, data and lived experience into accessible insight for diverse audiences.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High levels of emotional intelligence, diplomacy and professional judgement when managing partnership tensions or competing priorities.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Strong organisational skills, including planning, prioritisation and accountability.</a:t>
            </a:r>
            <a:endParaRPr sz="1000">
              <a:solidFill>
                <a:schemeClr val="dk1"/>
              </a:solidFill>
              <a:latin typeface="Inter"/>
              <a:ea typeface="Inter"/>
              <a:cs typeface="Inter"/>
              <a:sym typeface="Inter"/>
            </a:endParaRPr>
          </a:p>
          <a:p>
            <a:pPr indent="0" lvl="0" marL="0" rtl="0" algn="l">
              <a:lnSpc>
                <a:spcPct val="115000"/>
              </a:lnSpc>
              <a:spcBef>
                <a:spcPts val="150"/>
              </a:spcBef>
              <a:spcAft>
                <a:spcPts val="0"/>
              </a:spcAft>
              <a:buNone/>
            </a:pPr>
            <a:r>
              <a:t/>
            </a:r>
            <a:endParaRPr sz="1000">
              <a:solidFill>
                <a:schemeClr val="dk1"/>
              </a:solidFill>
              <a:latin typeface="Inter"/>
              <a:ea typeface="Inter"/>
              <a:cs typeface="Inter"/>
              <a:sym typeface="Inter"/>
            </a:endParaRPr>
          </a:p>
          <a:p>
            <a:pPr indent="0" lvl="0" marL="0" rtl="0" algn="l">
              <a:lnSpc>
                <a:spcPct val="115000"/>
              </a:lnSpc>
              <a:spcBef>
                <a:spcPts val="150"/>
              </a:spcBef>
              <a:spcAft>
                <a:spcPts val="0"/>
              </a:spcAft>
              <a:buNone/>
            </a:pPr>
            <a:r>
              <a:rPr b="1" lang="en-GB" sz="1000">
                <a:solidFill>
                  <a:schemeClr val="dk1"/>
                </a:solidFill>
                <a:latin typeface="Inter"/>
                <a:ea typeface="Inter"/>
                <a:cs typeface="Inter"/>
                <a:sym typeface="Inter"/>
              </a:rPr>
              <a:t>Essential Values, Approach &amp; Ways of Working </a:t>
            </a:r>
            <a:endParaRPr b="1"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Deep commitment to equity, inclusion and social justice, with an understanding of structural and systemic inequality affecting children and young people.</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Demonstrated ability to work in values-led, relational and trust-based ways, balancing care and challenge.</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Confidence in working with ambiguity, complexity and emergence rather than relying solely on linear delivery models.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Commitment to learning, reflection and continuous improvement, both personally and across networks.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Willingness to be visible, accountable and reflective as a leader within a community-facing role.</a:t>
            </a:r>
            <a:endParaRPr sz="1000">
              <a:solidFill>
                <a:schemeClr val="dk1"/>
              </a:solidFill>
              <a:latin typeface="Inter"/>
              <a:ea typeface="Inter"/>
              <a:cs typeface="Inter"/>
              <a:sym typeface="Inter"/>
            </a:endParaRPr>
          </a:p>
          <a:p>
            <a:pPr indent="0" lvl="0" marL="0" marR="0" rtl="0" algn="l">
              <a:lnSpc>
                <a:spcPct val="100000"/>
              </a:lnSpc>
              <a:spcBef>
                <a:spcPts val="150"/>
              </a:spcBef>
              <a:spcAft>
                <a:spcPts val="0"/>
              </a:spcAft>
              <a:buClr>
                <a:srgbClr val="000000"/>
              </a:buClr>
              <a:buSzPts val="1400"/>
              <a:buFont typeface="Arial"/>
              <a:buNone/>
            </a:pPr>
            <a:r>
              <a:t/>
            </a:r>
            <a:endParaRPr b="1" sz="1000">
              <a:solidFill>
                <a:schemeClr val="dk1"/>
              </a:solidFill>
              <a:highlight>
                <a:srgbClr val="FFFFFF"/>
              </a:highlight>
              <a:latin typeface="Inter"/>
              <a:ea typeface="Inter"/>
              <a:cs typeface="Inter"/>
              <a:sym typeface="Inter"/>
            </a:endParaRPr>
          </a:p>
        </p:txBody>
      </p:sp>
      <p:sp>
        <p:nvSpPr>
          <p:cNvPr id="264" name="Google Shape;264;p13"/>
          <p:cNvSpPr/>
          <p:nvPr/>
        </p:nvSpPr>
        <p:spPr>
          <a:xfrm>
            <a:off x="152405" y="12193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5" name="Google Shape;265;p13"/>
          <p:cNvSpPr txBox="1"/>
          <p:nvPr/>
        </p:nvSpPr>
        <p:spPr>
          <a:xfrm>
            <a:off x="351782" y="314194"/>
            <a:ext cx="5744700" cy="5541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lang="en-GB" sz="3600">
                <a:solidFill>
                  <a:srgbClr val="FFFFFF"/>
                </a:solidFill>
                <a:latin typeface="Big Shoulders"/>
                <a:ea typeface="Big Shoulders"/>
                <a:cs typeface="Big Shoulders"/>
                <a:sym typeface="Big Shoulders"/>
              </a:rPr>
              <a:t>NETWORK MANAGER</a:t>
            </a:r>
            <a:endParaRPr b="0" i="0" sz="3600" u="none" cap="none" strike="noStrike">
              <a:solidFill>
                <a:srgbClr val="000000"/>
              </a:solidFill>
              <a:latin typeface="Big Shoulders"/>
              <a:ea typeface="Big Shoulders"/>
              <a:cs typeface="Big Shoulders"/>
              <a:sym typeface="Big Shoulder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c2d614ccaa_0_1"/>
          <p:cNvSpPr txBox="1"/>
          <p:nvPr/>
        </p:nvSpPr>
        <p:spPr>
          <a:xfrm rot="723792">
            <a:off x="708206" y="5726003"/>
            <a:ext cx="76080" cy="71723"/>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pic>
        <p:nvPicPr>
          <p:cNvPr id="271" name="Google Shape;271;g3c2d614ccaa_0_1"/>
          <p:cNvPicPr preferRelativeResize="0"/>
          <p:nvPr/>
        </p:nvPicPr>
        <p:blipFill rotWithShape="1">
          <a:blip r:embed="rId3">
            <a:alphaModFix/>
          </a:blip>
          <a:srcRect b="0" l="0" r="0" t="0"/>
          <a:stretch/>
        </p:blipFill>
        <p:spPr>
          <a:xfrm>
            <a:off x="7022075" y="5291"/>
            <a:ext cx="4277880" cy="6847417"/>
          </a:xfrm>
          <a:prstGeom prst="rect">
            <a:avLst/>
          </a:prstGeom>
          <a:noFill/>
          <a:ln>
            <a:noFill/>
          </a:ln>
        </p:spPr>
      </p:pic>
      <p:sp>
        <p:nvSpPr>
          <p:cNvPr id="272" name="Google Shape;272;g3c2d614ccaa_0_1"/>
          <p:cNvSpPr txBox="1"/>
          <p:nvPr/>
        </p:nvSpPr>
        <p:spPr>
          <a:xfrm>
            <a:off x="7215978" y="6511145"/>
            <a:ext cx="2450400" cy="96900"/>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73" name="Google Shape;273;g3c2d614ccaa_0_1"/>
          <p:cNvSpPr txBox="1"/>
          <p:nvPr>
            <p:ph type="title"/>
          </p:nvPr>
        </p:nvSpPr>
        <p:spPr>
          <a:xfrm>
            <a:off x="-438000" y="1060632"/>
            <a:ext cx="5410200" cy="6141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74" name="Google Shape;274;g3c2d614ccaa_0_1"/>
          <p:cNvSpPr txBox="1"/>
          <p:nvPr/>
        </p:nvSpPr>
        <p:spPr>
          <a:xfrm>
            <a:off x="152400" y="1746700"/>
            <a:ext cx="7220400" cy="1991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50"/>
              </a:spcBef>
              <a:spcAft>
                <a:spcPts val="0"/>
              </a:spcAft>
              <a:buNone/>
            </a:pPr>
            <a:r>
              <a:rPr b="1" lang="en-GB" sz="1100">
                <a:solidFill>
                  <a:schemeClr val="dk1"/>
                </a:solidFill>
                <a:latin typeface="Inter"/>
                <a:ea typeface="Inter"/>
                <a:cs typeface="Inter"/>
                <a:sym typeface="Inter"/>
              </a:rPr>
              <a:t>Desirable Knowledge &amp; Experience</a:t>
            </a:r>
            <a:endParaRPr b="1" sz="11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Experience of place-based systems mapping, community research or ecosystem development within post-industrial or high-deprivation areas.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Experience influencing policy, strategy or investment decisions at local or regional level.</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Knowledge of the Black Country context, or similar geographies facing entrenched inequality.</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Experience working across arts, culture, youth, health, education or civic sectors.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Experience contributing to evaluation, learning frameworks or theory-based evaluation approaches.</a:t>
            </a:r>
            <a:endParaRPr sz="1000">
              <a:solidFill>
                <a:schemeClr val="dk1"/>
              </a:solidFill>
              <a:latin typeface="Inter"/>
              <a:ea typeface="Inter"/>
              <a:cs typeface="Inter"/>
              <a:sym typeface="Inter"/>
            </a:endParaRPr>
          </a:p>
          <a:p>
            <a:pPr indent="-292100" lvl="0" marL="457200" rtl="0" algn="l">
              <a:lnSpc>
                <a:spcPct val="115000"/>
              </a:lnSpc>
              <a:spcBef>
                <a:spcPts val="150"/>
              </a:spcBef>
              <a:spcAft>
                <a:spcPts val="0"/>
              </a:spcAft>
              <a:buClr>
                <a:schemeClr val="dk1"/>
              </a:buClr>
              <a:buSzPts val="1000"/>
              <a:buFont typeface="Inter"/>
              <a:buChar char="●"/>
            </a:pPr>
            <a:r>
              <a:rPr lang="en-GB" sz="1000">
                <a:solidFill>
                  <a:schemeClr val="dk1"/>
                </a:solidFill>
                <a:latin typeface="Inter"/>
                <a:ea typeface="Inter"/>
                <a:cs typeface="Inter"/>
                <a:sym typeface="Inter"/>
              </a:rPr>
              <a:t>Lived experience that brings insight into inequality, marginalisation or barriers faced by children and young people.</a:t>
            </a:r>
            <a:endParaRPr b="1" sz="1000">
              <a:solidFill>
                <a:schemeClr val="dk1"/>
              </a:solidFill>
              <a:latin typeface="Inter"/>
              <a:ea typeface="Inter"/>
              <a:cs typeface="Inter"/>
              <a:sym typeface="Inter"/>
            </a:endParaRPr>
          </a:p>
          <a:p>
            <a:pPr indent="0" lvl="0" marL="0" marR="0" rtl="0" algn="l">
              <a:lnSpc>
                <a:spcPct val="100000"/>
              </a:lnSpc>
              <a:spcBef>
                <a:spcPts val="150"/>
              </a:spcBef>
              <a:spcAft>
                <a:spcPts val="0"/>
              </a:spcAft>
              <a:buClr>
                <a:srgbClr val="000000"/>
              </a:buClr>
              <a:buSzPts val="1400"/>
              <a:buFont typeface="Arial"/>
              <a:buNone/>
            </a:pPr>
            <a:r>
              <a:t/>
            </a:r>
            <a:endParaRPr b="1" sz="1000">
              <a:solidFill>
                <a:schemeClr val="dk1"/>
              </a:solidFill>
              <a:highlight>
                <a:srgbClr val="FFFFFF"/>
              </a:highlight>
              <a:latin typeface="Inter"/>
              <a:ea typeface="Inter"/>
              <a:cs typeface="Inter"/>
              <a:sym typeface="Inter"/>
            </a:endParaRPr>
          </a:p>
        </p:txBody>
      </p:sp>
      <p:sp>
        <p:nvSpPr>
          <p:cNvPr id="275" name="Google Shape;275;g3c2d614ccaa_0_1"/>
          <p:cNvSpPr/>
          <p:nvPr/>
        </p:nvSpPr>
        <p:spPr>
          <a:xfrm>
            <a:off x="152405" y="12193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6" name="Google Shape;276;g3c2d614ccaa_0_1"/>
          <p:cNvSpPr txBox="1"/>
          <p:nvPr/>
        </p:nvSpPr>
        <p:spPr>
          <a:xfrm>
            <a:off x="351782" y="314194"/>
            <a:ext cx="5744700" cy="5541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lang="en-GB" sz="3600">
                <a:solidFill>
                  <a:srgbClr val="FFFFFF"/>
                </a:solidFill>
                <a:latin typeface="Big Shoulders"/>
                <a:ea typeface="Big Shoulders"/>
                <a:cs typeface="Big Shoulders"/>
                <a:sym typeface="Big Shoulders"/>
              </a:rPr>
              <a:t>NETWORK MANAGER</a:t>
            </a:r>
            <a:endParaRPr b="0" i="0" sz="3600" u="none" cap="none" strike="noStrike">
              <a:solidFill>
                <a:srgbClr val="000000"/>
              </a:solidFill>
              <a:latin typeface="Big Shoulders"/>
              <a:ea typeface="Big Shoulders"/>
              <a:cs typeface="Big Shoulders"/>
              <a:sym typeface="Big Shoulder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g1c0a3dcca61_0_53"/>
          <p:cNvPicPr preferRelativeResize="0"/>
          <p:nvPr/>
        </p:nvPicPr>
        <p:blipFill rotWithShape="1">
          <a:blip r:embed="rId3">
            <a:alphaModFix/>
          </a:blip>
          <a:srcRect b="0" l="0" r="0" t="0"/>
          <a:stretch/>
        </p:blipFill>
        <p:spPr>
          <a:xfrm>
            <a:off x="6891724" y="-1099356"/>
            <a:ext cx="5694758" cy="5694758"/>
          </a:xfrm>
          <a:prstGeom prst="rect">
            <a:avLst/>
          </a:prstGeom>
          <a:noFill/>
          <a:ln>
            <a:noFill/>
          </a:ln>
        </p:spPr>
      </p:pic>
      <p:pic>
        <p:nvPicPr>
          <p:cNvPr id="282" name="Google Shape;282;g1c0a3dcca61_0_53"/>
          <p:cNvPicPr preferRelativeResize="0"/>
          <p:nvPr/>
        </p:nvPicPr>
        <p:blipFill rotWithShape="1">
          <a:blip r:embed="rId4">
            <a:alphaModFix/>
          </a:blip>
          <a:srcRect b="0" l="0" r="0" t="0"/>
          <a:stretch/>
        </p:blipFill>
        <p:spPr>
          <a:xfrm rot="-248645">
            <a:off x="4650883" y="-1336347"/>
            <a:ext cx="5296761" cy="5296761"/>
          </a:xfrm>
          <a:prstGeom prst="rect">
            <a:avLst/>
          </a:prstGeom>
          <a:noFill/>
          <a:ln>
            <a:noFill/>
          </a:ln>
        </p:spPr>
      </p:pic>
      <p:pic>
        <p:nvPicPr>
          <p:cNvPr id="283" name="Google Shape;283;g1c0a3dcca61_0_53"/>
          <p:cNvPicPr preferRelativeResize="0"/>
          <p:nvPr/>
        </p:nvPicPr>
        <p:blipFill rotWithShape="1">
          <a:blip r:embed="rId5">
            <a:alphaModFix/>
          </a:blip>
          <a:srcRect b="0" l="0" r="0" t="0"/>
          <a:stretch/>
        </p:blipFill>
        <p:spPr>
          <a:xfrm rot="-977698">
            <a:off x="4484390" y="3198819"/>
            <a:ext cx="5132181" cy="5032666"/>
          </a:xfrm>
          <a:prstGeom prst="rect">
            <a:avLst/>
          </a:prstGeom>
          <a:noFill/>
          <a:ln>
            <a:noFill/>
          </a:ln>
        </p:spPr>
      </p:pic>
      <p:sp>
        <p:nvSpPr>
          <p:cNvPr id="284" name="Google Shape;284;g1c0a3dcca61_0_53"/>
          <p:cNvSpPr txBox="1"/>
          <p:nvPr/>
        </p:nvSpPr>
        <p:spPr>
          <a:xfrm>
            <a:off x="137900" y="2181793"/>
            <a:ext cx="4339800" cy="5811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720"/>
              <a:buFont typeface="Arial"/>
              <a:buNone/>
            </a:pPr>
            <a:r>
              <a:rPr b="1" i="0" lang="en-GB" sz="3720" u="none" cap="none" strike="noStrike">
                <a:solidFill>
                  <a:srgbClr val="1D2041"/>
                </a:solidFill>
                <a:latin typeface="Big Shoulders"/>
                <a:ea typeface="Big Shoulders"/>
                <a:cs typeface="Big Shoulders"/>
                <a:sym typeface="Big Shoulders"/>
              </a:rPr>
              <a:t>FURTHER INFORMATION</a:t>
            </a:r>
            <a:endParaRPr b="0" i="0" sz="3720" u="none" cap="none" strike="noStrike">
              <a:solidFill>
                <a:srgbClr val="000000"/>
              </a:solidFill>
              <a:latin typeface="Big Shoulders"/>
              <a:ea typeface="Big Shoulders"/>
              <a:cs typeface="Big Shoulders"/>
              <a:sym typeface="Big Shoulders"/>
            </a:endParaRPr>
          </a:p>
        </p:txBody>
      </p:sp>
      <p:grpSp>
        <p:nvGrpSpPr>
          <p:cNvPr id="285" name="Google Shape;285;g1c0a3dcca61_0_53"/>
          <p:cNvGrpSpPr/>
          <p:nvPr/>
        </p:nvGrpSpPr>
        <p:grpSpPr>
          <a:xfrm>
            <a:off x="280666" y="412809"/>
            <a:ext cx="1832447" cy="1532723"/>
            <a:chOff x="968933" y="1574755"/>
            <a:chExt cx="3719195" cy="3110865"/>
          </a:xfrm>
        </p:grpSpPr>
        <p:sp>
          <p:nvSpPr>
            <p:cNvPr id="286" name="Google Shape;286;g1c0a3dcca61_0_53"/>
            <p:cNvSpPr/>
            <p:nvPr/>
          </p:nvSpPr>
          <p:spPr>
            <a:xfrm>
              <a:off x="968933" y="1574755"/>
              <a:ext cx="3719195" cy="3110865"/>
            </a:xfrm>
            <a:custGeom>
              <a:rect b="b" l="l" r="r" t="t"/>
              <a:pathLst>
                <a:path extrusionOk="0" h="3110865" w="3719195">
                  <a:moveTo>
                    <a:pt x="3718928" y="684618"/>
                  </a:moveTo>
                  <a:lnTo>
                    <a:pt x="3716464" y="638797"/>
                  </a:lnTo>
                  <a:lnTo>
                    <a:pt x="3710254" y="593839"/>
                  </a:lnTo>
                  <a:lnTo>
                    <a:pt x="3700399" y="549922"/>
                  </a:lnTo>
                  <a:lnTo>
                    <a:pt x="3687064" y="507250"/>
                  </a:lnTo>
                  <a:lnTo>
                    <a:pt x="3670363" y="466001"/>
                  </a:lnTo>
                  <a:lnTo>
                    <a:pt x="3650437" y="426364"/>
                  </a:lnTo>
                  <a:lnTo>
                    <a:pt x="3627437" y="388518"/>
                  </a:lnTo>
                  <a:lnTo>
                    <a:pt x="3601491" y="352679"/>
                  </a:lnTo>
                  <a:lnTo>
                    <a:pt x="3572726" y="319011"/>
                  </a:lnTo>
                  <a:lnTo>
                    <a:pt x="3541293" y="287718"/>
                  </a:lnTo>
                  <a:lnTo>
                    <a:pt x="3507321" y="258978"/>
                  </a:lnTo>
                  <a:lnTo>
                    <a:pt x="3470935" y="232968"/>
                  </a:lnTo>
                  <a:lnTo>
                    <a:pt x="3432302" y="209905"/>
                  </a:lnTo>
                  <a:lnTo>
                    <a:pt x="3391522" y="189953"/>
                  </a:lnTo>
                  <a:lnTo>
                    <a:pt x="3348761" y="173316"/>
                  </a:lnTo>
                  <a:lnTo>
                    <a:pt x="3304133" y="160185"/>
                  </a:lnTo>
                  <a:lnTo>
                    <a:pt x="3257791" y="150723"/>
                  </a:lnTo>
                  <a:lnTo>
                    <a:pt x="3210814" y="145237"/>
                  </a:lnTo>
                  <a:lnTo>
                    <a:pt x="3164319" y="143789"/>
                  </a:lnTo>
                  <a:lnTo>
                    <a:pt x="3118497" y="146240"/>
                  </a:lnTo>
                  <a:lnTo>
                    <a:pt x="3073539" y="152463"/>
                  </a:lnTo>
                  <a:lnTo>
                    <a:pt x="3029623" y="162318"/>
                  </a:lnTo>
                  <a:lnTo>
                    <a:pt x="2986938" y="175653"/>
                  </a:lnTo>
                  <a:lnTo>
                    <a:pt x="2945688" y="192354"/>
                  </a:lnTo>
                  <a:lnTo>
                    <a:pt x="2906052" y="212267"/>
                  </a:lnTo>
                  <a:lnTo>
                    <a:pt x="2868218" y="235280"/>
                  </a:lnTo>
                  <a:lnTo>
                    <a:pt x="2849486" y="248843"/>
                  </a:lnTo>
                  <a:lnTo>
                    <a:pt x="2839174" y="84963"/>
                  </a:lnTo>
                  <a:lnTo>
                    <a:pt x="2829826" y="50126"/>
                  </a:lnTo>
                  <a:lnTo>
                    <a:pt x="2808579" y="22529"/>
                  </a:lnTo>
                  <a:lnTo>
                    <a:pt x="2778531" y="4914"/>
                  </a:lnTo>
                  <a:lnTo>
                    <a:pt x="2742793" y="0"/>
                  </a:lnTo>
                  <a:lnTo>
                    <a:pt x="89687" y="167132"/>
                  </a:lnTo>
                  <a:lnTo>
                    <a:pt x="54838" y="176479"/>
                  </a:lnTo>
                  <a:lnTo>
                    <a:pt x="27241" y="197726"/>
                  </a:lnTo>
                  <a:lnTo>
                    <a:pt x="9626" y="227774"/>
                  </a:lnTo>
                  <a:lnTo>
                    <a:pt x="4724" y="263512"/>
                  </a:lnTo>
                  <a:lnTo>
                    <a:pt x="61315" y="1162088"/>
                  </a:lnTo>
                  <a:lnTo>
                    <a:pt x="70662" y="1196924"/>
                  </a:lnTo>
                  <a:lnTo>
                    <a:pt x="91909" y="1224521"/>
                  </a:lnTo>
                  <a:lnTo>
                    <a:pt x="121958" y="1242136"/>
                  </a:lnTo>
                  <a:lnTo>
                    <a:pt x="135699" y="1244028"/>
                  </a:lnTo>
                  <a:lnTo>
                    <a:pt x="0" y="1589214"/>
                  </a:lnTo>
                  <a:lnTo>
                    <a:pt x="161429" y="2035060"/>
                  </a:lnTo>
                  <a:lnTo>
                    <a:pt x="79603" y="2447010"/>
                  </a:lnTo>
                  <a:lnTo>
                    <a:pt x="240347" y="3026587"/>
                  </a:lnTo>
                  <a:lnTo>
                    <a:pt x="781888" y="2931896"/>
                  </a:lnTo>
                  <a:lnTo>
                    <a:pt x="1789582" y="3110319"/>
                  </a:lnTo>
                  <a:lnTo>
                    <a:pt x="2671978" y="2948851"/>
                  </a:lnTo>
                  <a:lnTo>
                    <a:pt x="3388893" y="3022320"/>
                  </a:lnTo>
                  <a:lnTo>
                    <a:pt x="3625977" y="2450782"/>
                  </a:lnTo>
                  <a:lnTo>
                    <a:pt x="3484880" y="1950427"/>
                  </a:lnTo>
                  <a:lnTo>
                    <a:pt x="3574402" y="1302550"/>
                  </a:lnTo>
                  <a:lnTo>
                    <a:pt x="3513201" y="1119085"/>
                  </a:lnTo>
                  <a:lnTo>
                    <a:pt x="3543706" y="1093038"/>
                  </a:lnTo>
                  <a:lnTo>
                    <a:pt x="3574999" y="1061593"/>
                  </a:lnTo>
                  <a:lnTo>
                    <a:pt x="3603739" y="1027620"/>
                  </a:lnTo>
                  <a:lnTo>
                    <a:pt x="3629736" y="991247"/>
                  </a:lnTo>
                  <a:lnTo>
                    <a:pt x="3652812" y="952601"/>
                  </a:lnTo>
                  <a:lnTo>
                    <a:pt x="3672751" y="911834"/>
                  </a:lnTo>
                  <a:lnTo>
                    <a:pt x="3689388" y="869061"/>
                  </a:lnTo>
                  <a:lnTo>
                    <a:pt x="3702532" y="824445"/>
                  </a:lnTo>
                  <a:lnTo>
                    <a:pt x="3711994" y="778103"/>
                  </a:lnTo>
                  <a:lnTo>
                    <a:pt x="3717480" y="731113"/>
                  </a:lnTo>
                  <a:lnTo>
                    <a:pt x="3718928" y="684618"/>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7" name="Google Shape;287;g1c0a3dcca61_0_53"/>
            <p:cNvSpPr/>
            <p:nvPr/>
          </p:nvSpPr>
          <p:spPr>
            <a:xfrm>
              <a:off x="1230503" y="1821452"/>
              <a:ext cx="2422525" cy="759460"/>
            </a:xfrm>
            <a:custGeom>
              <a:rect b="b" l="l" r="r" t="t"/>
              <a:pathLst>
                <a:path extrusionOk="0" h="759460" w="2422525">
                  <a:moveTo>
                    <a:pt x="272173" y="399630"/>
                  </a:moveTo>
                  <a:lnTo>
                    <a:pt x="269240" y="327520"/>
                  </a:lnTo>
                  <a:lnTo>
                    <a:pt x="262826" y="251117"/>
                  </a:lnTo>
                  <a:lnTo>
                    <a:pt x="254393" y="208635"/>
                  </a:lnTo>
                  <a:lnTo>
                    <a:pt x="253542" y="204304"/>
                  </a:lnTo>
                  <a:lnTo>
                    <a:pt x="235724" y="170027"/>
                  </a:lnTo>
                  <a:lnTo>
                    <a:pt x="208381" y="147497"/>
                  </a:lnTo>
                  <a:lnTo>
                    <a:pt x="189103" y="141605"/>
                  </a:lnTo>
                  <a:lnTo>
                    <a:pt x="189103" y="408927"/>
                  </a:lnTo>
                  <a:lnTo>
                    <a:pt x="186575" y="429793"/>
                  </a:lnTo>
                  <a:lnTo>
                    <a:pt x="178054" y="445096"/>
                  </a:lnTo>
                  <a:lnTo>
                    <a:pt x="163106" y="454875"/>
                  </a:lnTo>
                  <a:lnTo>
                    <a:pt x="141351" y="459181"/>
                  </a:lnTo>
                  <a:lnTo>
                    <a:pt x="103746" y="461556"/>
                  </a:lnTo>
                  <a:lnTo>
                    <a:pt x="87960" y="211023"/>
                  </a:lnTo>
                  <a:lnTo>
                    <a:pt x="125958" y="208635"/>
                  </a:lnTo>
                  <a:lnTo>
                    <a:pt x="147853" y="210159"/>
                  </a:lnTo>
                  <a:lnTo>
                    <a:pt x="179235" y="252323"/>
                  </a:lnTo>
                  <a:lnTo>
                    <a:pt x="182981" y="290880"/>
                  </a:lnTo>
                  <a:lnTo>
                    <a:pt x="185902" y="330517"/>
                  </a:lnTo>
                  <a:lnTo>
                    <a:pt x="187985" y="370484"/>
                  </a:lnTo>
                  <a:lnTo>
                    <a:pt x="189103" y="408927"/>
                  </a:lnTo>
                  <a:lnTo>
                    <a:pt x="189103" y="141605"/>
                  </a:lnTo>
                  <a:lnTo>
                    <a:pt x="170573" y="135940"/>
                  </a:lnTo>
                  <a:lnTo>
                    <a:pt x="121297" y="134581"/>
                  </a:lnTo>
                  <a:lnTo>
                    <a:pt x="0" y="142214"/>
                  </a:lnTo>
                  <a:lnTo>
                    <a:pt x="38862" y="759371"/>
                  </a:lnTo>
                  <a:lnTo>
                    <a:pt x="122186" y="754126"/>
                  </a:lnTo>
                  <a:lnTo>
                    <a:pt x="108407" y="535406"/>
                  </a:lnTo>
                  <a:lnTo>
                    <a:pt x="145999" y="533044"/>
                  </a:lnTo>
                  <a:lnTo>
                    <a:pt x="194894" y="525500"/>
                  </a:lnTo>
                  <a:lnTo>
                    <a:pt x="231076" y="509282"/>
                  </a:lnTo>
                  <a:lnTo>
                    <a:pt x="263550" y="461556"/>
                  </a:lnTo>
                  <a:lnTo>
                    <a:pt x="268846" y="447230"/>
                  </a:lnTo>
                  <a:lnTo>
                    <a:pt x="272173" y="399630"/>
                  </a:lnTo>
                  <a:close/>
                </a:path>
                <a:path extrusionOk="0" h="759460" w="2422525">
                  <a:moveTo>
                    <a:pt x="622046" y="601230"/>
                  </a:moveTo>
                  <a:lnTo>
                    <a:pt x="619810" y="547725"/>
                  </a:lnTo>
                  <a:lnTo>
                    <a:pt x="617194" y="494144"/>
                  </a:lnTo>
                  <a:lnTo>
                    <a:pt x="614197" y="440524"/>
                  </a:lnTo>
                  <a:lnTo>
                    <a:pt x="610806" y="386854"/>
                  </a:lnTo>
                  <a:lnTo>
                    <a:pt x="607047" y="333159"/>
                  </a:lnTo>
                  <a:lnTo>
                    <a:pt x="602907" y="279450"/>
                  </a:lnTo>
                  <a:lnTo>
                    <a:pt x="598398" y="225729"/>
                  </a:lnTo>
                  <a:lnTo>
                    <a:pt x="589584" y="177888"/>
                  </a:lnTo>
                  <a:lnTo>
                    <a:pt x="588352" y="175399"/>
                  </a:lnTo>
                  <a:lnTo>
                    <a:pt x="572312" y="142887"/>
                  </a:lnTo>
                  <a:lnTo>
                    <a:pt x="545452" y="119913"/>
                  </a:lnTo>
                  <a:lnTo>
                    <a:pt x="539457" y="118033"/>
                  </a:lnTo>
                  <a:lnTo>
                    <a:pt x="539457" y="621157"/>
                  </a:lnTo>
                  <a:lnTo>
                    <a:pt x="537464" y="641007"/>
                  </a:lnTo>
                  <a:lnTo>
                    <a:pt x="529513" y="655256"/>
                  </a:lnTo>
                  <a:lnTo>
                    <a:pt x="515175" y="664197"/>
                  </a:lnTo>
                  <a:lnTo>
                    <a:pt x="493991" y="668159"/>
                  </a:lnTo>
                  <a:lnTo>
                    <a:pt x="472757" y="666877"/>
                  </a:lnTo>
                  <a:lnTo>
                    <a:pt x="442633" y="627253"/>
                  </a:lnTo>
                  <a:lnTo>
                    <a:pt x="438137" y="578281"/>
                  </a:lnTo>
                  <a:lnTo>
                    <a:pt x="433908" y="527723"/>
                  </a:lnTo>
                  <a:lnTo>
                    <a:pt x="430009" y="476148"/>
                  </a:lnTo>
                  <a:lnTo>
                    <a:pt x="426491" y="424103"/>
                  </a:lnTo>
                  <a:lnTo>
                    <a:pt x="423392" y="372160"/>
                  </a:lnTo>
                  <a:lnTo>
                    <a:pt x="420763" y="320852"/>
                  </a:lnTo>
                  <a:lnTo>
                    <a:pt x="418655" y="270764"/>
                  </a:lnTo>
                  <a:lnTo>
                    <a:pt x="417118" y="222440"/>
                  </a:lnTo>
                  <a:lnTo>
                    <a:pt x="419290" y="202653"/>
                  </a:lnTo>
                  <a:lnTo>
                    <a:pt x="427545" y="188366"/>
                  </a:lnTo>
                  <a:lnTo>
                    <a:pt x="442048" y="179362"/>
                  </a:lnTo>
                  <a:lnTo>
                    <a:pt x="462965" y="175399"/>
                  </a:lnTo>
                  <a:lnTo>
                    <a:pt x="484225" y="176707"/>
                  </a:lnTo>
                  <a:lnTo>
                    <a:pt x="513943" y="216331"/>
                  </a:lnTo>
                  <a:lnTo>
                    <a:pt x="518337" y="264477"/>
                  </a:lnTo>
                  <a:lnTo>
                    <a:pt x="522503" y="314452"/>
                  </a:lnTo>
                  <a:lnTo>
                    <a:pt x="526376" y="365671"/>
                  </a:lnTo>
                  <a:lnTo>
                    <a:pt x="529907" y="417588"/>
                  </a:lnTo>
                  <a:lnTo>
                    <a:pt x="533031" y="469658"/>
                  </a:lnTo>
                  <a:lnTo>
                    <a:pt x="535698" y="521309"/>
                  </a:lnTo>
                  <a:lnTo>
                    <a:pt x="537870" y="571995"/>
                  </a:lnTo>
                  <a:lnTo>
                    <a:pt x="539457" y="621157"/>
                  </a:lnTo>
                  <a:lnTo>
                    <a:pt x="539457" y="118033"/>
                  </a:lnTo>
                  <a:lnTo>
                    <a:pt x="507936" y="108140"/>
                  </a:lnTo>
                  <a:lnTo>
                    <a:pt x="458647" y="106730"/>
                  </a:lnTo>
                  <a:lnTo>
                    <a:pt x="409829" y="114312"/>
                  </a:lnTo>
                  <a:lnTo>
                    <a:pt x="373875" y="130733"/>
                  </a:lnTo>
                  <a:lnTo>
                    <a:pt x="349923" y="156908"/>
                  </a:lnTo>
                  <a:lnTo>
                    <a:pt x="337096" y="193802"/>
                  </a:lnTo>
                  <a:lnTo>
                    <a:pt x="334543" y="242354"/>
                  </a:lnTo>
                  <a:lnTo>
                    <a:pt x="336994" y="295846"/>
                  </a:lnTo>
                  <a:lnTo>
                    <a:pt x="339750" y="349504"/>
                  </a:lnTo>
                  <a:lnTo>
                    <a:pt x="342836" y="403263"/>
                  </a:lnTo>
                  <a:lnTo>
                    <a:pt x="346214" y="457047"/>
                  </a:lnTo>
                  <a:lnTo>
                    <a:pt x="349910" y="510794"/>
                  </a:lnTo>
                  <a:lnTo>
                    <a:pt x="353898" y="564413"/>
                  </a:lnTo>
                  <a:lnTo>
                    <a:pt x="358190" y="617867"/>
                  </a:lnTo>
                  <a:lnTo>
                    <a:pt x="366826" y="665797"/>
                  </a:lnTo>
                  <a:lnTo>
                    <a:pt x="384187" y="700836"/>
                  </a:lnTo>
                  <a:lnTo>
                    <a:pt x="448957" y="735609"/>
                  </a:lnTo>
                  <a:lnTo>
                    <a:pt x="498348" y="737019"/>
                  </a:lnTo>
                  <a:lnTo>
                    <a:pt x="547077" y="729437"/>
                  </a:lnTo>
                  <a:lnTo>
                    <a:pt x="582815" y="713028"/>
                  </a:lnTo>
                  <a:lnTo>
                    <a:pt x="606564" y="686828"/>
                  </a:lnTo>
                  <a:lnTo>
                    <a:pt x="613003" y="668159"/>
                  </a:lnTo>
                  <a:lnTo>
                    <a:pt x="619315" y="649884"/>
                  </a:lnTo>
                  <a:lnTo>
                    <a:pt x="622046" y="601230"/>
                  </a:lnTo>
                  <a:close/>
                </a:path>
                <a:path extrusionOk="0" h="759460" w="2422525">
                  <a:moveTo>
                    <a:pt x="1133208" y="70840"/>
                  </a:moveTo>
                  <a:lnTo>
                    <a:pt x="1049502" y="76098"/>
                  </a:lnTo>
                  <a:lnTo>
                    <a:pt x="1048524" y="334264"/>
                  </a:lnTo>
                  <a:lnTo>
                    <a:pt x="1052080" y="621195"/>
                  </a:lnTo>
                  <a:lnTo>
                    <a:pt x="1034897" y="622287"/>
                  </a:lnTo>
                  <a:lnTo>
                    <a:pt x="1008773" y="336765"/>
                  </a:lnTo>
                  <a:lnTo>
                    <a:pt x="951750" y="86118"/>
                  </a:lnTo>
                  <a:lnTo>
                    <a:pt x="839520" y="93205"/>
                  </a:lnTo>
                  <a:lnTo>
                    <a:pt x="814374" y="349021"/>
                  </a:lnTo>
                  <a:lnTo>
                    <a:pt x="824268" y="635533"/>
                  </a:lnTo>
                  <a:lnTo>
                    <a:pt x="807123" y="636625"/>
                  </a:lnTo>
                  <a:lnTo>
                    <a:pt x="774839" y="351510"/>
                  </a:lnTo>
                  <a:lnTo>
                    <a:pt x="741870" y="95478"/>
                  </a:lnTo>
                  <a:lnTo>
                    <a:pt x="657961" y="100761"/>
                  </a:lnTo>
                  <a:lnTo>
                    <a:pt x="747204" y="714768"/>
                  </a:lnTo>
                  <a:lnTo>
                    <a:pt x="886447" y="705980"/>
                  </a:lnTo>
                  <a:lnTo>
                    <a:pt x="899134" y="517156"/>
                  </a:lnTo>
                  <a:lnTo>
                    <a:pt x="892022" y="161518"/>
                  </a:lnTo>
                  <a:lnTo>
                    <a:pt x="908405" y="160502"/>
                  </a:lnTo>
                  <a:lnTo>
                    <a:pt x="945807" y="514223"/>
                  </a:lnTo>
                  <a:lnTo>
                    <a:pt x="982103" y="699960"/>
                  </a:lnTo>
                  <a:lnTo>
                    <a:pt x="1121359" y="691184"/>
                  </a:lnTo>
                  <a:lnTo>
                    <a:pt x="1133208" y="70840"/>
                  </a:lnTo>
                  <a:close/>
                </a:path>
                <a:path extrusionOk="0" h="759460" w="2422525">
                  <a:moveTo>
                    <a:pt x="1466570" y="669429"/>
                  </a:moveTo>
                  <a:lnTo>
                    <a:pt x="1461909" y="595376"/>
                  </a:lnTo>
                  <a:lnTo>
                    <a:pt x="1324787" y="604012"/>
                  </a:lnTo>
                  <a:lnTo>
                    <a:pt x="1312100" y="402666"/>
                  </a:lnTo>
                  <a:lnTo>
                    <a:pt x="1441513" y="394512"/>
                  </a:lnTo>
                  <a:lnTo>
                    <a:pt x="1436865" y="320636"/>
                  </a:lnTo>
                  <a:lnTo>
                    <a:pt x="1307465" y="328790"/>
                  </a:lnTo>
                  <a:lnTo>
                    <a:pt x="1295247" y="134962"/>
                  </a:lnTo>
                  <a:lnTo>
                    <a:pt x="1432369" y="126326"/>
                  </a:lnTo>
                  <a:lnTo>
                    <a:pt x="1427708" y="52285"/>
                  </a:lnTo>
                  <a:lnTo>
                    <a:pt x="1207262" y="66179"/>
                  </a:lnTo>
                  <a:lnTo>
                    <a:pt x="1246124" y="683323"/>
                  </a:lnTo>
                  <a:lnTo>
                    <a:pt x="1466570" y="669429"/>
                  </a:lnTo>
                  <a:close/>
                </a:path>
                <a:path extrusionOk="0" h="759460" w="2422525">
                  <a:moveTo>
                    <a:pt x="1804339" y="648157"/>
                  </a:moveTo>
                  <a:lnTo>
                    <a:pt x="1728762" y="435406"/>
                  </a:lnTo>
                  <a:lnTo>
                    <a:pt x="1721993" y="416369"/>
                  </a:lnTo>
                  <a:lnTo>
                    <a:pt x="1745538" y="398348"/>
                  </a:lnTo>
                  <a:lnTo>
                    <a:pt x="1761451" y="373570"/>
                  </a:lnTo>
                  <a:lnTo>
                    <a:pt x="1764157" y="363588"/>
                  </a:lnTo>
                  <a:lnTo>
                    <a:pt x="1770151" y="341515"/>
                  </a:lnTo>
                  <a:lnTo>
                    <a:pt x="1772094" y="301663"/>
                  </a:lnTo>
                  <a:lnTo>
                    <a:pt x="1771015" y="265671"/>
                  </a:lnTo>
                  <a:lnTo>
                    <a:pt x="1769249" y="231292"/>
                  </a:lnTo>
                  <a:lnTo>
                    <a:pt x="1762937" y="156629"/>
                  </a:lnTo>
                  <a:lnTo>
                    <a:pt x="1754517" y="114134"/>
                  </a:lnTo>
                  <a:lnTo>
                    <a:pt x="1735836" y="75539"/>
                  </a:lnTo>
                  <a:lnTo>
                    <a:pt x="1689011" y="47053"/>
                  </a:lnTo>
                  <a:lnTo>
                    <a:pt x="1689011" y="311150"/>
                  </a:lnTo>
                  <a:lnTo>
                    <a:pt x="1686483" y="331901"/>
                  </a:lnTo>
                  <a:lnTo>
                    <a:pt x="1677949" y="347141"/>
                  </a:lnTo>
                  <a:lnTo>
                    <a:pt x="1663014" y="356908"/>
                  </a:lnTo>
                  <a:lnTo>
                    <a:pt x="1641233" y="361226"/>
                  </a:lnTo>
                  <a:lnTo>
                    <a:pt x="1603629" y="363588"/>
                  </a:lnTo>
                  <a:lnTo>
                    <a:pt x="1588071" y="116522"/>
                  </a:lnTo>
                  <a:lnTo>
                    <a:pt x="1626069" y="114134"/>
                  </a:lnTo>
                  <a:lnTo>
                    <a:pt x="1647990" y="115671"/>
                  </a:lnTo>
                  <a:lnTo>
                    <a:pt x="1679346" y="157822"/>
                  </a:lnTo>
                  <a:lnTo>
                    <a:pt x="1683067" y="195834"/>
                  </a:lnTo>
                  <a:lnTo>
                    <a:pt x="1685925" y="234378"/>
                  </a:lnTo>
                  <a:lnTo>
                    <a:pt x="1687931" y="273227"/>
                  </a:lnTo>
                  <a:lnTo>
                    <a:pt x="1689011" y="311150"/>
                  </a:lnTo>
                  <a:lnTo>
                    <a:pt x="1689011" y="47053"/>
                  </a:lnTo>
                  <a:lnTo>
                    <a:pt x="1670685" y="41440"/>
                  </a:lnTo>
                  <a:lnTo>
                    <a:pt x="1621421" y="40081"/>
                  </a:lnTo>
                  <a:lnTo>
                    <a:pt x="1500111" y="47713"/>
                  </a:lnTo>
                  <a:lnTo>
                    <a:pt x="1538973" y="664870"/>
                  </a:lnTo>
                  <a:lnTo>
                    <a:pt x="1622310" y="659625"/>
                  </a:lnTo>
                  <a:lnTo>
                    <a:pt x="1608315" y="437654"/>
                  </a:lnTo>
                  <a:lnTo>
                    <a:pt x="1643976" y="435406"/>
                  </a:lnTo>
                  <a:lnTo>
                    <a:pt x="1715630" y="653745"/>
                  </a:lnTo>
                  <a:lnTo>
                    <a:pt x="1804339" y="648157"/>
                  </a:lnTo>
                  <a:close/>
                </a:path>
                <a:path extrusionOk="0" h="759460" w="2422525">
                  <a:moveTo>
                    <a:pt x="2096808" y="629754"/>
                  </a:moveTo>
                  <a:lnTo>
                    <a:pt x="2092134" y="555675"/>
                  </a:lnTo>
                  <a:lnTo>
                    <a:pt x="1955012" y="564311"/>
                  </a:lnTo>
                  <a:lnTo>
                    <a:pt x="1942325" y="362978"/>
                  </a:lnTo>
                  <a:lnTo>
                    <a:pt x="2071751" y="354825"/>
                  </a:lnTo>
                  <a:lnTo>
                    <a:pt x="2067090" y="280949"/>
                  </a:lnTo>
                  <a:lnTo>
                    <a:pt x="1937689" y="289090"/>
                  </a:lnTo>
                  <a:lnTo>
                    <a:pt x="1925472" y="95275"/>
                  </a:lnTo>
                  <a:lnTo>
                    <a:pt x="2062594" y="86639"/>
                  </a:lnTo>
                  <a:lnTo>
                    <a:pt x="2057933" y="12585"/>
                  </a:lnTo>
                  <a:lnTo>
                    <a:pt x="1837486" y="26466"/>
                  </a:lnTo>
                  <a:lnTo>
                    <a:pt x="1876348" y="643623"/>
                  </a:lnTo>
                  <a:lnTo>
                    <a:pt x="2096808" y="629754"/>
                  </a:lnTo>
                  <a:close/>
                </a:path>
                <a:path extrusionOk="0" h="759460" w="2422525">
                  <a:moveTo>
                    <a:pt x="2422106" y="477774"/>
                  </a:moveTo>
                  <a:lnTo>
                    <a:pt x="2419604" y="424675"/>
                  </a:lnTo>
                  <a:lnTo>
                    <a:pt x="2416962" y="373824"/>
                  </a:lnTo>
                  <a:lnTo>
                    <a:pt x="2414130" y="324345"/>
                  </a:lnTo>
                  <a:lnTo>
                    <a:pt x="2411044" y="275310"/>
                  </a:lnTo>
                  <a:lnTo>
                    <a:pt x="2407564" y="224777"/>
                  </a:lnTo>
                  <a:lnTo>
                    <a:pt x="2403881" y="175018"/>
                  </a:lnTo>
                  <a:lnTo>
                    <a:pt x="2399690" y="121945"/>
                  </a:lnTo>
                  <a:lnTo>
                    <a:pt x="2391143" y="74041"/>
                  </a:lnTo>
                  <a:lnTo>
                    <a:pt x="2390978" y="73113"/>
                  </a:lnTo>
                  <a:lnTo>
                    <a:pt x="2373350" y="37299"/>
                  </a:lnTo>
                  <a:lnTo>
                    <a:pt x="2345893" y="13690"/>
                  </a:lnTo>
                  <a:lnTo>
                    <a:pt x="2339352" y="11607"/>
                  </a:lnTo>
                  <a:lnTo>
                    <a:pt x="2339352" y="492480"/>
                  </a:lnTo>
                  <a:lnTo>
                    <a:pt x="2337193" y="513537"/>
                  </a:lnTo>
                  <a:lnTo>
                    <a:pt x="2328710" y="528942"/>
                  </a:lnTo>
                  <a:lnTo>
                    <a:pt x="2313660" y="538772"/>
                  </a:lnTo>
                  <a:lnTo>
                    <a:pt x="2291816" y="543102"/>
                  </a:lnTo>
                  <a:lnTo>
                    <a:pt x="2247836" y="545871"/>
                  </a:lnTo>
                  <a:lnTo>
                    <a:pt x="2218309" y="76835"/>
                  </a:lnTo>
                  <a:lnTo>
                    <a:pt x="2262479" y="74041"/>
                  </a:lnTo>
                  <a:lnTo>
                    <a:pt x="2284577" y="75565"/>
                  </a:lnTo>
                  <a:lnTo>
                    <a:pt x="2315756" y="117729"/>
                  </a:lnTo>
                  <a:lnTo>
                    <a:pt x="2320137" y="171272"/>
                  </a:lnTo>
                  <a:lnTo>
                    <a:pt x="2324239" y="225831"/>
                  </a:lnTo>
                  <a:lnTo>
                    <a:pt x="2327872" y="278244"/>
                  </a:lnTo>
                  <a:lnTo>
                    <a:pt x="2331237" y="331736"/>
                  </a:lnTo>
                  <a:lnTo>
                    <a:pt x="2334272" y="385241"/>
                  </a:lnTo>
                  <a:lnTo>
                    <a:pt x="2336977" y="438823"/>
                  </a:lnTo>
                  <a:lnTo>
                    <a:pt x="2339352" y="492480"/>
                  </a:lnTo>
                  <a:lnTo>
                    <a:pt x="2339352" y="11607"/>
                  </a:lnTo>
                  <a:lnTo>
                    <a:pt x="2307691" y="1524"/>
                  </a:lnTo>
                  <a:lnTo>
                    <a:pt x="2257818" y="0"/>
                  </a:lnTo>
                  <a:lnTo>
                    <a:pt x="2130336" y="8026"/>
                  </a:lnTo>
                  <a:lnTo>
                    <a:pt x="2169198" y="625182"/>
                  </a:lnTo>
                  <a:lnTo>
                    <a:pt x="2296477" y="617156"/>
                  </a:lnTo>
                  <a:lnTo>
                    <a:pt x="2345855" y="609371"/>
                  </a:lnTo>
                  <a:lnTo>
                    <a:pt x="2382291" y="592467"/>
                  </a:lnTo>
                  <a:lnTo>
                    <a:pt x="2406599" y="565505"/>
                  </a:lnTo>
                  <a:lnTo>
                    <a:pt x="2413330" y="545871"/>
                  </a:lnTo>
                  <a:lnTo>
                    <a:pt x="2419604" y="527583"/>
                  </a:lnTo>
                  <a:lnTo>
                    <a:pt x="2422106" y="477774"/>
                  </a:lnTo>
                  <a:close/>
                </a:path>
              </a:pathLst>
            </a:custGeom>
            <a:solidFill>
              <a:srgbClr val="32AA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88" name="Google Shape;288;g1c0a3dcca61_0_53"/>
          <p:cNvSpPr txBox="1"/>
          <p:nvPr/>
        </p:nvSpPr>
        <p:spPr>
          <a:xfrm rot="720876">
            <a:off x="1673929" y="600638"/>
            <a:ext cx="344445" cy="329736"/>
          </a:xfrm>
          <a:prstGeom prst="rect">
            <a:avLst/>
          </a:prstGeom>
          <a:noFill/>
          <a:ln>
            <a:noFill/>
          </a:ln>
        </p:spPr>
        <p:txBody>
          <a:bodyPr anchorCtr="0" anchor="t" bIns="0" lIns="0" spcFirstLastPara="1" rIns="0" wrap="square" tIns="0">
            <a:spAutoFit/>
          </a:bodyPr>
          <a:lstStyle/>
          <a:p>
            <a:pPr indent="0" lvl="0" marL="0" marR="0" rtl="0" algn="l">
              <a:lnSpc>
                <a:spcPct val="100700"/>
              </a:lnSpc>
              <a:spcBef>
                <a:spcPts val="0"/>
              </a:spcBef>
              <a:spcAft>
                <a:spcPts val="0"/>
              </a:spcAft>
              <a:buClr>
                <a:srgbClr val="000000"/>
              </a:buClr>
              <a:buSzPts val="2143"/>
              <a:buFont typeface="Arial"/>
              <a:buNone/>
            </a:pPr>
            <a:r>
              <a:rPr b="1" i="0" lang="en-GB" sz="2143" u="none" cap="none" strike="noStrike">
                <a:solidFill>
                  <a:srgbClr val="FFFFFF"/>
                </a:solidFill>
                <a:latin typeface="Big Shoulders"/>
                <a:ea typeface="Big Shoulders"/>
                <a:cs typeface="Big Shoulders"/>
                <a:sym typeface="Big Shoulders"/>
              </a:rPr>
              <a:t>by</a:t>
            </a:r>
            <a:endParaRPr b="0" i="0" sz="2143" u="none" cap="none" strike="noStrike">
              <a:solidFill>
                <a:srgbClr val="000000"/>
              </a:solidFill>
              <a:latin typeface="Big Shoulders"/>
              <a:ea typeface="Big Shoulders"/>
              <a:cs typeface="Big Shoulders"/>
              <a:sym typeface="Big Shoulders"/>
            </a:endParaRPr>
          </a:p>
        </p:txBody>
      </p:sp>
      <p:sp>
        <p:nvSpPr>
          <p:cNvPr id="289" name="Google Shape;289;g1c0a3dcca61_0_53"/>
          <p:cNvSpPr/>
          <p:nvPr/>
        </p:nvSpPr>
        <p:spPr>
          <a:xfrm>
            <a:off x="409585" y="1021921"/>
            <a:ext cx="1459546" cy="771523"/>
          </a:xfrm>
          <a:custGeom>
            <a:rect b="b" l="l" r="r" t="t"/>
            <a:pathLst>
              <a:path extrusionOk="0" h="1566545" w="2963545">
                <a:moveTo>
                  <a:pt x="868883" y="1140104"/>
                </a:moveTo>
                <a:lnTo>
                  <a:pt x="865301" y="1082141"/>
                </a:lnTo>
                <a:lnTo>
                  <a:pt x="860488" y="1034770"/>
                </a:lnTo>
                <a:lnTo>
                  <a:pt x="854443" y="983056"/>
                </a:lnTo>
                <a:lnTo>
                  <a:pt x="847699" y="931430"/>
                </a:lnTo>
                <a:lnTo>
                  <a:pt x="840841" y="884313"/>
                </a:lnTo>
                <a:lnTo>
                  <a:pt x="568617" y="917981"/>
                </a:lnTo>
                <a:lnTo>
                  <a:pt x="575005" y="962558"/>
                </a:lnTo>
                <a:lnTo>
                  <a:pt x="581901" y="1014755"/>
                </a:lnTo>
                <a:lnTo>
                  <a:pt x="588670" y="1069530"/>
                </a:lnTo>
                <a:lnTo>
                  <a:pt x="594702" y="1121841"/>
                </a:lnTo>
                <a:lnTo>
                  <a:pt x="599351" y="1166622"/>
                </a:lnTo>
                <a:lnTo>
                  <a:pt x="595871" y="1207389"/>
                </a:lnTo>
                <a:lnTo>
                  <a:pt x="577456" y="1239126"/>
                </a:lnTo>
                <a:lnTo>
                  <a:pt x="544728" y="1261224"/>
                </a:lnTo>
                <a:lnTo>
                  <a:pt x="498297" y="1273098"/>
                </a:lnTo>
                <a:lnTo>
                  <a:pt x="451408" y="1272768"/>
                </a:lnTo>
                <a:lnTo>
                  <a:pt x="414807" y="1259243"/>
                </a:lnTo>
                <a:lnTo>
                  <a:pt x="376123" y="1194231"/>
                </a:lnTo>
                <a:lnTo>
                  <a:pt x="368985" y="1148867"/>
                </a:lnTo>
                <a:lnTo>
                  <a:pt x="361797" y="1101585"/>
                </a:lnTo>
                <a:lnTo>
                  <a:pt x="354596" y="1052626"/>
                </a:lnTo>
                <a:lnTo>
                  <a:pt x="347408" y="1002245"/>
                </a:lnTo>
                <a:lnTo>
                  <a:pt x="333209" y="898245"/>
                </a:lnTo>
                <a:lnTo>
                  <a:pt x="319443" y="791565"/>
                </a:lnTo>
                <a:lnTo>
                  <a:pt x="306362" y="684212"/>
                </a:lnTo>
                <a:lnTo>
                  <a:pt x="294208" y="578205"/>
                </a:lnTo>
                <a:lnTo>
                  <a:pt x="283235" y="475526"/>
                </a:lnTo>
                <a:lnTo>
                  <a:pt x="278257" y="426059"/>
                </a:lnTo>
                <a:lnTo>
                  <a:pt x="273672" y="378193"/>
                </a:lnTo>
                <a:lnTo>
                  <a:pt x="269519" y="332155"/>
                </a:lnTo>
                <a:lnTo>
                  <a:pt x="273100" y="292430"/>
                </a:lnTo>
                <a:lnTo>
                  <a:pt x="291388" y="261264"/>
                </a:lnTo>
                <a:lnTo>
                  <a:pt x="323608" y="239420"/>
                </a:lnTo>
                <a:lnTo>
                  <a:pt x="369011" y="227698"/>
                </a:lnTo>
                <a:lnTo>
                  <a:pt x="413512" y="228307"/>
                </a:lnTo>
                <a:lnTo>
                  <a:pt x="472681" y="267754"/>
                </a:lnTo>
                <a:lnTo>
                  <a:pt x="485482" y="305435"/>
                </a:lnTo>
                <a:lnTo>
                  <a:pt x="491782" y="350748"/>
                </a:lnTo>
                <a:lnTo>
                  <a:pt x="498259" y="403186"/>
                </a:lnTo>
                <a:lnTo>
                  <a:pt x="504494" y="458050"/>
                </a:lnTo>
                <a:lnTo>
                  <a:pt x="510095" y="510603"/>
                </a:lnTo>
                <a:lnTo>
                  <a:pt x="514642" y="556107"/>
                </a:lnTo>
                <a:lnTo>
                  <a:pt x="786892" y="522452"/>
                </a:lnTo>
                <a:lnTo>
                  <a:pt x="782243" y="474256"/>
                </a:lnTo>
                <a:lnTo>
                  <a:pt x="776808" y="422351"/>
                </a:lnTo>
                <a:lnTo>
                  <a:pt x="770686" y="370535"/>
                </a:lnTo>
                <a:lnTo>
                  <a:pt x="764006" y="322592"/>
                </a:lnTo>
                <a:lnTo>
                  <a:pt x="753440" y="265874"/>
                </a:lnTo>
                <a:lnTo>
                  <a:pt x="739787" y="215023"/>
                </a:lnTo>
                <a:lnTo>
                  <a:pt x="722909" y="169913"/>
                </a:lnTo>
                <a:lnTo>
                  <a:pt x="702627" y="130403"/>
                </a:lnTo>
                <a:lnTo>
                  <a:pt x="678802" y="96367"/>
                </a:lnTo>
                <a:lnTo>
                  <a:pt x="651268" y="67703"/>
                </a:lnTo>
                <a:lnTo>
                  <a:pt x="619874" y="44259"/>
                </a:lnTo>
                <a:lnTo>
                  <a:pt x="584454" y="25920"/>
                </a:lnTo>
                <a:lnTo>
                  <a:pt x="544868" y="12547"/>
                </a:lnTo>
                <a:lnTo>
                  <a:pt x="500938" y="4025"/>
                </a:lnTo>
                <a:lnTo>
                  <a:pt x="452539" y="228"/>
                </a:lnTo>
                <a:lnTo>
                  <a:pt x="399478" y="1028"/>
                </a:lnTo>
                <a:lnTo>
                  <a:pt x="341630" y="6299"/>
                </a:lnTo>
                <a:lnTo>
                  <a:pt x="283083" y="16027"/>
                </a:lnTo>
                <a:lnTo>
                  <a:pt x="230479" y="29908"/>
                </a:lnTo>
                <a:lnTo>
                  <a:pt x="183680" y="47777"/>
                </a:lnTo>
                <a:lnTo>
                  <a:pt x="142544" y="69494"/>
                </a:lnTo>
                <a:lnTo>
                  <a:pt x="106934" y="94932"/>
                </a:lnTo>
                <a:lnTo>
                  <a:pt x="76682" y="123939"/>
                </a:lnTo>
                <a:lnTo>
                  <a:pt x="51663" y="156362"/>
                </a:lnTo>
                <a:lnTo>
                  <a:pt x="31737" y="192074"/>
                </a:lnTo>
                <a:lnTo>
                  <a:pt x="16751" y="230911"/>
                </a:lnTo>
                <a:lnTo>
                  <a:pt x="6553" y="272757"/>
                </a:lnTo>
                <a:lnTo>
                  <a:pt x="1028" y="317449"/>
                </a:lnTo>
                <a:lnTo>
                  <a:pt x="0" y="364845"/>
                </a:lnTo>
                <a:lnTo>
                  <a:pt x="3340" y="414807"/>
                </a:lnTo>
                <a:lnTo>
                  <a:pt x="7975" y="457835"/>
                </a:lnTo>
                <a:lnTo>
                  <a:pt x="18745" y="553720"/>
                </a:lnTo>
                <a:lnTo>
                  <a:pt x="31089" y="659117"/>
                </a:lnTo>
                <a:lnTo>
                  <a:pt x="51384" y="825576"/>
                </a:lnTo>
                <a:lnTo>
                  <a:pt x="72186" y="989050"/>
                </a:lnTo>
                <a:lnTo>
                  <a:pt x="85458" y="1089152"/>
                </a:lnTo>
                <a:lnTo>
                  <a:pt x="97612" y="1177074"/>
                </a:lnTo>
                <a:lnTo>
                  <a:pt x="106934" y="1230350"/>
                </a:lnTo>
                <a:lnTo>
                  <a:pt x="118833" y="1278521"/>
                </a:lnTo>
                <a:lnTo>
                  <a:pt x="133477" y="1321676"/>
                </a:lnTo>
                <a:lnTo>
                  <a:pt x="151041" y="1359941"/>
                </a:lnTo>
                <a:lnTo>
                  <a:pt x="171716" y="1393380"/>
                </a:lnTo>
                <a:lnTo>
                  <a:pt x="223024" y="1446263"/>
                </a:lnTo>
                <a:lnTo>
                  <a:pt x="288810" y="1481099"/>
                </a:lnTo>
                <a:lnTo>
                  <a:pt x="327558" y="1492008"/>
                </a:lnTo>
                <a:lnTo>
                  <a:pt x="370459" y="1498701"/>
                </a:lnTo>
                <a:lnTo>
                  <a:pt x="417652" y="1501279"/>
                </a:lnTo>
                <a:lnTo>
                  <a:pt x="469328" y="1499857"/>
                </a:lnTo>
                <a:lnTo>
                  <a:pt x="525678" y="1494510"/>
                </a:lnTo>
                <a:lnTo>
                  <a:pt x="584263" y="1485379"/>
                </a:lnTo>
                <a:lnTo>
                  <a:pt x="636981" y="1473085"/>
                </a:lnTo>
                <a:lnTo>
                  <a:pt x="683958" y="1457477"/>
                </a:lnTo>
                <a:lnTo>
                  <a:pt x="725309" y="1438389"/>
                </a:lnTo>
                <a:lnTo>
                  <a:pt x="761174" y="1415630"/>
                </a:lnTo>
                <a:lnTo>
                  <a:pt x="791654" y="1389062"/>
                </a:lnTo>
                <a:lnTo>
                  <a:pt x="816902" y="1358506"/>
                </a:lnTo>
                <a:lnTo>
                  <a:pt x="837044" y="1323797"/>
                </a:lnTo>
                <a:lnTo>
                  <a:pt x="852170" y="1284770"/>
                </a:lnTo>
                <a:lnTo>
                  <a:pt x="862444" y="1241259"/>
                </a:lnTo>
                <a:lnTo>
                  <a:pt x="867968" y="1193088"/>
                </a:lnTo>
                <a:lnTo>
                  <a:pt x="868883" y="1140104"/>
                </a:lnTo>
                <a:close/>
              </a:path>
              <a:path extrusionOk="0" h="1566545" w="2963545">
                <a:moveTo>
                  <a:pt x="1815185" y="1551736"/>
                </a:moveTo>
                <a:lnTo>
                  <a:pt x="1772805" y="1246327"/>
                </a:lnTo>
                <a:lnTo>
                  <a:pt x="1739315" y="1004938"/>
                </a:lnTo>
                <a:lnTo>
                  <a:pt x="1645691" y="330136"/>
                </a:lnTo>
                <a:lnTo>
                  <a:pt x="1612201" y="88747"/>
                </a:lnTo>
                <a:lnTo>
                  <a:pt x="1476870" y="88747"/>
                </a:lnTo>
                <a:lnTo>
                  <a:pt x="1476870" y="1004938"/>
                </a:lnTo>
                <a:lnTo>
                  <a:pt x="1315961" y="1004938"/>
                </a:lnTo>
                <a:lnTo>
                  <a:pt x="1348854" y="681253"/>
                </a:lnTo>
                <a:lnTo>
                  <a:pt x="1370825" y="330136"/>
                </a:lnTo>
                <a:lnTo>
                  <a:pt x="1422019" y="330136"/>
                </a:lnTo>
                <a:lnTo>
                  <a:pt x="1443964" y="681253"/>
                </a:lnTo>
                <a:lnTo>
                  <a:pt x="1476870" y="1004938"/>
                </a:lnTo>
                <a:lnTo>
                  <a:pt x="1476870" y="88747"/>
                </a:lnTo>
                <a:lnTo>
                  <a:pt x="1180617" y="88747"/>
                </a:lnTo>
                <a:lnTo>
                  <a:pt x="977633" y="1551736"/>
                </a:lnTo>
                <a:lnTo>
                  <a:pt x="1259255" y="1551736"/>
                </a:lnTo>
                <a:lnTo>
                  <a:pt x="1290345" y="1246327"/>
                </a:lnTo>
                <a:lnTo>
                  <a:pt x="1502473" y="1246327"/>
                </a:lnTo>
                <a:lnTo>
                  <a:pt x="1533575" y="1551736"/>
                </a:lnTo>
                <a:lnTo>
                  <a:pt x="1815185" y="1551736"/>
                </a:lnTo>
                <a:close/>
              </a:path>
              <a:path extrusionOk="0" h="1566545" w="2963545">
                <a:moveTo>
                  <a:pt x="2963126" y="116941"/>
                </a:moveTo>
                <a:lnTo>
                  <a:pt x="2700502" y="80314"/>
                </a:lnTo>
                <a:lnTo>
                  <a:pt x="2635618" y="704608"/>
                </a:lnTo>
                <a:lnTo>
                  <a:pt x="2604224" y="1300314"/>
                </a:lnTo>
                <a:lnTo>
                  <a:pt x="2557132" y="1293749"/>
                </a:lnTo>
                <a:lnTo>
                  <a:pt x="2561844" y="531825"/>
                </a:lnTo>
                <a:lnTo>
                  <a:pt x="2517571" y="54813"/>
                </a:lnTo>
                <a:lnTo>
                  <a:pt x="2124545" y="0"/>
                </a:lnTo>
                <a:lnTo>
                  <a:pt x="1922475" y="1448968"/>
                </a:lnTo>
                <a:lnTo>
                  <a:pt x="2185098" y="1485595"/>
                </a:lnTo>
                <a:lnTo>
                  <a:pt x="2239099" y="926261"/>
                </a:lnTo>
                <a:lnTo>
                  <a:pt x="2283447" y="264045"/>
                </a:lnTo>
                <a:lnTo>
                  <a:pt x="2334158" y="271119"/>
                </a:lnTo>
                <a:lnTo>
                  <a:pt x="2305608" y="1018628"/>
                </a:lnTo>
                <a:lnTo>
                  <a:pt x="2348115" y="1508328"/>
                </a:lnTo>
                <a:lnTo>
                  <a:pt x="2761056" y="1565922"/>
                </a:lnTo>
                <a:lnTo>
                  <a:pt x="2963126" y="116941"/>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90" name="Google Shape;290;g1c0a3dcca61_0_53"/>
          <p:cNvPicPr preferRelativeResize="0"/>
          <p:nvPr/>
        </p:nvPicPr>
        <p:blipFill rotWithShape="1">
          <a:blip r:embed="rId6">
            <a:alphaModFix/>
          </a:blip>
          <a:srcRect b="0" l="0" r="0" t="0"/>
          <a:stretch/>
        </p:blipFill>
        <p:spPr>
          <a:xfrm>
            <a:off x="3949324" y="1822792"/>
            <a:ext cx="6028167" cy="5030051"/>
          </a:xfrm>
          <a:prstGeom prst="rect">
            <a:avLst/>
          </a:prstGeom>
          <a:noFill/>
          <a:ln>
            <a:noFill/>
          </a:ln>
        </p:spPr>
      </p:pic>
      <p:sp>
        <p:nvSpPr>
          <p:cNvPr id="291" name="Google Shape;291;g1c0a3dcca61_0_53"/>
          <p:cNvSpPr/>
          <p:nvPr/>
        </p:nvSpPr>
        <p:spPr>
          <a:xfrm>
            <a:off x="-4900" y="3151250"/>
            <a:ext cx="4625400" cy="3483900"/>
          </a:xfrm>
          <a:prstGeom prst="rect">
            <a:avLst/>
          </a:prstGeom>
          <a:noFill/>
          <a:ln>
            <a:noFill/>
          </a:ln>
        </p:spPr>
        <p:txBody>
          <a:bodyPr anchorCtr="0" anchor="ctr" bIns="181400" lIns="187650" spcFirstLastPara="1" rIns="193925" wrap="square" tIns="225200">
            <a:noAutofit/>
          </a:bodyPr>
          <a:lstStyle/>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Deadline</a:t>
            </a:r>
            <a:r>
              <a:rPr b="0" i="0" lang="en-GB" sz="1100" u="none" cap="none" strike="noStrike">
                <a:solidFill>
                  <a:schemeClr val="dk1"/>
                </a:solidFill>
                <a:highlight>
                  <a:schemeClr val="lt1"/>
                </a:highlight>
                <a:latin typeface="Inter"/>
                <a:ea typeface="Inter"/>
                <a:cs typeface="Inter"/>
                <a:sym typeface="Inter"/>
              </a:rPr>
              <a:t>:</a:t>
            </a:r>
            <a:r>
              <a:rPr lang="en-GB" sz="1100">
                <a:solidFill>
                  <a:schemeClr val="dk1"/>
                </a:solidFill>
                <a:highlight>
                  <a:schemeClr val="lt1"/>
                </a:highlight>
                <a:latin typeface="Inter"/>
                <a:ea typeface="Inter"/>
                <a:cs typeface="Inter"/>
                <a:sym typeface="Inter"/>
              </a:rPr>
              <a:t> 19th March 2026</a:t>
            </a:r>
            <a:endParaRPr b="0" i="0" sz="1100" u="none" cap="none" strike="noStrike">
              <a:solidFill>
                <a:srgbClr val="000000"/>
              </a:solidFill>
              <a:highlight>
                <a:srgbClr val="FFFF00"/>
              </a:highlight>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Form: </a:t>
            </a:r>
            <a:r>
              <a:rPr b="0" i="0" lang="en-GB" sz="1100" u="sng" cap="none" strike="noStrike">
                <a:solidFill>
                  <a:schemeClr val="hlink"/>
                </a:solidFill>
                <a:latin typeface="Inter"/>
                <a:ea typeface="Inter"/>
                <a:cs typeface="Inter"/>
                <a:sym typeface="Inter"/>
                <a:hlinkClick r:id="rId7"/>
              </a:rPr>
              <a:t>https://89d77627055430.uk.deputy.com/jobs#/</a:t>
            </a:r>
            <a:r>
              <a:rPr b="0" i="0" lang="en-GB" sz="1100" u="none" cap="none" strike="noStrike">
                <a:solidFill>
                  <a:schemeClr val="dk1"/>
                </a:solidFill>
                <a:latin typeface="Inter"/>
                <a:ea typeface="Inter"/>
                <a:cs typeface="Inter"/>
                <a:sym typeface="Inter"/>
              </a:rPr>
              <a:t>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Process:</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Stage 1 – Formal Interview (including Presentation or Practical)</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Contact Information: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jobs@poweredbycan.org or 0121 530 8451</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DBS and Reference</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This role is subject to a clear enhanced DBS and satisfactory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Employment/Character references. </a:t>
            </a:r>
            <a:endParaRPr b="0" i="0" sz="11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highlight>
                  <a:srgbClr val="FFFF00"/>
                </a:highlight>
                <a:latin typeface="Inter"/>
                <a:ea typeface="Inter"/>
                <a:cs typeface="Inter"/>
                <a:sym typeface="Inter"/>
              </a:rPr>
              <a:t>Please note we are currently using a new application system,</a:t>
            </a:r>
            <a:endParaRPr b="0" i="0" sz="1100" u="none" cap="none" strike="noStrike">
              <a:solidFill>
                <a:srgbClr val="000000"/>
              </a:solidFill>
              <a:highlight>
                <a:srgbClr val="FFFF00"/>
              </a:highlight>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highlight>
                  <a:srgbClr val="FFFF00"/>
                </a:highlight>
                <a:latin typeface="Inter"/>
                <a:ea typeface="Inter"/>
                <a:cs typeface="Inter"/>
                <a:sym typeface="Inter"/>
              </a:rPr>
              <a:t>so if you face any technical difficulties please email jobs@poweredbycan.org</a:t>
            </a:r>
            <a:endParaRPr b="0" i="0" sz="1100" u="none" cap="none" strike="noStrike">
              <a:solidFill>
                <a:schemeClr val="dk1"/>
              </a:solidFill>
              <a:highlight>
                <a:srgbClr val="FFFF00"/>
              </a:highlight>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br>
              <a:rPr b="0" i="0" lang="en-GB" sz="1100" u="none" cap="none" strike="noStrike">
                <a:solidFill>
                  <a:schemeClr val="dk1"/>
                </a:solidFill>
                <a:latin typeface="Inter"/>
                <a:ea typeface="Inter"/>
                <a:cs typeface="Inter"/>
                <a:sym typeface="Inter"/>
              </a:rPr>
            </a:br>
            <a:endParaRPr b="0" i="0" sz="1100" u="none" cap="none" strike="noStrike">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p:nvPr/>
        </p:nvSpPr>
        <p:spPr>
          <a:xfrm>
            <a:off x="152400" y="122000"/>
            <a:ext cx="62196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 name="Google Shape;66;p2"/>
          <p:cNvPicPr preferRelativeResize="0"/>
          <p:nvPr/>
        </p:nvPicPr>
        <p:blipFill rotWithShape="1">
          <a:blip r:embed="rId3">
            <a:alphaModFix/>
          </a:blip>
          <a:srcRect b="0" l="0" r="0" t="0"/>
          <a:stretch/>
        </p:blipFill>
        <p:spPr>
          <a:xfrm>
            <a:off x="6101543" y="4267200"/>
            <a:ext cx="5694758" cy="5694758"/>
          </a:xfrm>
          <a:prstGeom prst="rect">
            <a:avLst/>
          </a:prstGeom>
          <a:noFill/>
          <a:ln>
            <a:noFill/>
          </a:ln>
        </p:spPr>
      </p:pic>
      <p:sp>
        <p:nvSpPr>
          <p:cNvPr id="67" name="Google Shape;67;p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68" name="Google Shape;68;p2"/>
          <p:cNvSpPr txBox="1"/>
          <p:nvPr/>
        </p:nvSpPr>
        <p:spPr>
          <a:xfrm>
            <a:off x="7444340" y="660133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69" name="Google Shape;69;p2"/>
          <p:cNvSpPr txBox="1"/>
          <p:nvPr/>
        </p:nvSpPr>
        <p:spPr>
          <a:xfrm>
            <a:off x="152407" y="314294"/>
            <a:ext cx="5744700" cy="629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3047"/>
              <a:buFont typeface="Arial"/>
              <a:buNone/>
            </a:pPr>
            <a:r>
              <a:rPr b="1" lang="en-GB" sz="2045">
                <a:solidFill>
                  <a:schemeClr val="lt1"/>
                </a:solidFill>
                <a:latin typeface="Big Shoulders"/>
                <a:ea typeface="Big Shoulders"/>
                <a:cs typeface="Big Shoulders"/>
                <a:sym typeface="Big Shoulders"/>
              </a:rPr>
              <a:t>NETWORK MANAGER </a:t>
            </a:r>
            <a:endParaRPr b="1" sz="2045">
              <a:solidFill>
                <a:schemeClr val="lt1"/>
              </a:solidFill>
              <a:latin typeface="Big Shoulders"/>
              <a:ea typeface="Big Shoulders"/>
              <a:cs typeface="Big Shoulders"/>
              <a:sym typeface="Big Shoulders"/>
            </a:endParaRPr>
          </a:p>
          <a:p>
            <a:pPr indent="0" lvl="0" marL="0" marR="0" rtl="0" algn="ctr">
              <a:lnSpc>
                <a:spcPct val="100000"/>
              </a:lnSpc>
              <a:spcBef>
                <a:spcPts val="0"/>
              </a:spcBef>
              <a:spcAft>
                <a:spcPts val="0"/>
              </a:spcAft>
              <a:buClr>
                <a:schemeClr val="dk1"/>
              </a:buClr>
              <a:buSzPts val="3047"/>
              <a:buFont typeface="Arial"/>
              <a:buNone/>
            </a:pPr>
            <a:r>
              <a:rPr b="1" lang="en-GB" sz="2045">
                <a:solidFill>
                  <a:schemeClr val="lt1"/>
                </a:solidFill>
                <a:latin typeface="Big Shoulders"/>
                <a:ea typeface="Big Shoulders"/>
                <a:cs typeface="Big Shoulders"/>
                <a:sym typeface="Big Shoulders"/>
              </a:rPr>
              <a:t>(BLACK COUNTRY NETWORK)</a:t>
            </a:r>
            <a:endParaRPr b="1" sz="2045">
              <a:solidFill>
                <a:schemeClr val="lt1"/>
              </a:solidFill>
              <a:latin typeface="Big Shoulders"/>
              <a:ea typeface="Big Shoulders"/>
              <a:cs typeface="Big Shoulders"/>
              <a:sym typeface="Big Shoulders"/>
            </a:endParaRPr>
          </a:p>
        </p:txBody>
      </p:sp>
      <p:sp>
        <p:nvSpPr>
          <p:cNvPr id="70" name="Google Shape;70;p2"/>
          <p:cNvSpPr txBox="1"/>
          <p:nvPr>
            <p:ph type="title"/>
          </p:nvPr>
        </p:nvSpPr>
        <p:spPr>
          <a:xfrm>
            <a:off x="6577085" y="268395"/>
            <a:ext cx="3418200" cy="6144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941">
                <a:solidFill>
                  <a:srgbClr val="1D2041"/>
                </a:solidFill>
              </a:rPr>
              <a:t>JOB SUMMARY</a:t>
            </a:r>
            <a:endParaRPr sz="3941"/>
          </a:p>
        </p:txBody>
      </p:sp>
      <p:sp>
        <p:nvSpPr>
          <p:cNvPr id="71" name="Google Shape;71;p2"/>
          <p:cNvSpPr/>
          <p:nvPr/>
        </p:nvSpPr>
        <p:spPr>
          <a:xfrm>
            <a:off x="6528975" y="709700"/>
            <a:ext cx="3542400" cy="1611000"/>
          </a:xfrm>
          <a:prstGeom prst="rect">
            <a:avLst/>
          </a:prstGeom>
          <a:noFill/>
          <a:ln>
            <a:noFill/>
          </a:ln>
        </p:spPr>
        <p:txBody>
          <a:bodyPr anchorCtr="0" anchor="ctr" bIns="181400" lIns="187650" spcFirstLastPara="1" rIns="193925" wrap="square" tIns="225200">
            <a:sp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Deadline: </a:t>
            </a:r>
            <a:r>
              <a:rPr lang="en-GB" sz="1100">
                <a:solidFill>
                  <a:schemeClr val="dk1"/>
                </a:solidFill>
                <a:highlight>
                  <a:schemeClr val="lt1"/>
                </a:highlight>
                <a:latin typeface="Inter"/>
                <a:ea typeface="Inter"/>
                <a:cs typeface="Inter"/>
                <a:sym typeface="Inter"/>
              </a:rPr>
              <a:t>19th March 2026</a:t>
            </a:r>
            <a:endParaRPr b="0" i="0" sz="1100" u="none" cap="none" strike="noStrike">
              <a:solidFill>
                <a:schemeClr val="dk1"/>
              </a:solidFill>
              <a:highlight>
                <a:schemeClr val="lt1"/>
              </a:highlight>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Apply here: </a:t>
            </a:r>
            <a:r>
              <a:rPr b="0" i="0" lang="en-GB" sz="1100" u="sng" cap="none" strike="noStrike">
                <a:solidFill>
                  <a:schemeClr val="hlink"/>
                </a:solidFill>
                <a:highlight>
                  <a:srgbClr val="FFFF00"/>
                </a:highlight>
                <a:latin typeface="Inter"/>
                <a:ea typeface="Inter"/>
                <a:cs typeface="Inter"/>
                <a:sym typeface="Inter"/>
                <a:hlinkClick r:id="rId5"/>
              </a:rPr>
              <a:t>https://poweredbycan.uk.deputy.com/jobs#/</a:t>
            </a:r>
            <a:r>
              <a:rPr b="0" i="0" lang="en-GB" sz="1100" u="none" cap="none" strike="noStrike">
                <a:solidFill>
                  <a:schemeClr val="dk1"/>
                </a:solidFill>
                <a:highlight>
                  <a:srgbClr val="FFFF00"/>
                </a:highlight>
                <a:latin typeface="Inter"/>
                <a:ea typeface="Inter"/>
                <a:cs typeface="Inter"/>
                <a:sym typeface="Inter"/>
              </a:rPr>
              <a:t> </a:t>
            </a:r>
            <a:br>
              <a:rPr b="0" i="0" lang="en-GB" sz="800" u="none" cap="none" strike="noStrike">
                <a:solidFill>
                  <a:schemeClr val="dk1"/>
                </a:solidFill>
                <a:latin typeface="Inter"/>
                <a:ea typeface="Inter"/>
                <a:cs typeface="Inter"/>
                <a:sym typeface="Inter"/>
              </a:rPr>
            </a:br>
            <a:endParaRPr b="0" i="0" sz="800" u="none" cap="none" strike="noStrike">
              <a:solidFill>
                <a:schemeClr val="dk1"/>
              </a:solidFill>
              <a:latin typeface="Inter"/>
              <a:ea typeface="Inter"/>
              <a:cs typeface="Inter"/>
              <a:sym typeface="Inter"/>
            </a:endParaRPr>
          </a:p>
        </p:txBody>
      </p:sp>
      <p:pic>
        <p:nvPicPr>
          <p:cNvPr id="72" name="Google Shape;72;p2"/>
          <p:cNvPicPr preferRelativeResize="0"/>
          <p:nvPr/>
        </p:nvPicPr>
        <p:blipFill rotWithShape="1">
          <a:blip r:embed="rId6">
            <a:alphaModFix/>
          </a:blip>
          <a:srcRect b="0" l="0" r="0" t="0"/>
          <a:stretch/>
        </p:blipFill>
        <p:spPr>
          <a:xfrm rot="1154776">
            <a:off x="8710928" y="3224859"/>
            <a:ext cx="2447771" cy="2447771"/>
          </a:xfrm>
          <a:prstGeom prst="rect">
            <a:avLst/>
          </a:prstGeom>
          <a:noFill/>
          <a:ln>
            <a:noFill/>
          </a:ln>
        </p:spPr>
      </p:pic>
      <p:graphicFrame>
        <p:nvGraphicFramePr>
          <p:cNvPr id="73" name="Google Shape;73;p2"/>
          <p:cNvGraphicFramePr/>
          <p:nvPr/>
        </p:nvGraphicFramePr>
        <p:xfrm>
          <a:off x="152392" y="1431143"/>
          <a:ext cx="3000000" cy="3000000"/>
        </p:xfrm>
        <a:graphic>
          <a:graphicData uri="http://schemas.openxmlformats.org/drawingml/2006/table">
            <a:tbl>
              <a:tblPr bandRow="1" firstRow="1">
                <a:noFill/>
                <a:tableStyleId>{6832B9D8-7C5D-46E5-886C-10EAA7AD7266}</a:tableStyleId>
              </a:tblPr>
              <a:tblGrid>
                <a:gridCol w="1683125"/>
                <a:gridCol w="4741550"/>
              </a:tblGrid>
              <a:tr h="353600">
                <a:tc>
                  <a:txBody>
                    <a:bodyPr/>
                    <a:lstStyle/>
                    <a:p>
                      <a:pPr indent="0" lvl="0" marL="0" marR="0" rtl="0" algn="ctr">
                        <a:lnSpc>
                          <a:spcPct val="100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a:ea typeface="Big Shoulders"/>
                          <a:cs typeface="Big Shoulders"/>
                          <a:sym typeface="Big Shoulders"/>
                        </a:rPr>
                        <a:t>ROLE</a:t>
                      </a:r>
                      <a:endParaRPr sz="1400" u="none" cap="none" strike="noStrike">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000">
                          <a:latin typeface="Inter"/>
                          <a:ea typeface="Inter"/>
                          <a:cs typeface="Inter"/>
                          <a:sym typeface="Inter"/>
                        </a:rPr>
                        <a:t>Network Manager (Black Country Network)</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279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REPORTING TO</a:t>
                      </a:r>
                      <a:endParaRPr i="0"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1200"/>
                        </a:spcAft>
                        <a:buClr>
                          <a:schemeClr val="dk1"/>
                        </a:buClr>
                        <a:buSzPts val="1100"/>
                        <a:buFont typeface="Arial"/>
                        <a:buNone/>
                      </a:pPr>
                      <a:r>
                        <a:rPr lang="en-GB" sz="1000">
                          <a:solidFill>
                            <a:schemeClr val="dk1"/>
                          </a:solidFill>
                          <a:latin typeface="Inter"/>
                          <a:ea typeface="Inter"/>
                          <a:cs typeface="Inter"/>
                          <a:sym typeface="Inter"/>
                        </a:rPr>
                        <a:t>Head of Partnership, Performance &amp; Policy and Chief Executive Officer</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941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RESPONSIBLE FOR</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1200"/>
                        </a:spcAft>
                        <a:buClr>
                          <a:schemeClr val="dk1"/>
                        </a:buClr>
                        <a:buSzPts val="1100"/>
                        <a:buFont typeface="Arial"/>
                        <a:buNone/>
                      </a:pPr>
                      <a:r>
                        <a:rPr lang="en-GB" sz="1000">
                          <a:solidFill>
                            <a:schemeClr val="dk1"/>
                          </a:solidFill>
                          <a:latin typeface="Inter"/>
                          <a:ea typeface="Inter"/>
                          <a:cs typeface="Inter"/>
                          <a:sym typeface="Inter"/>
                        </a:rPr>
                        <a:t>Network Members, Partners, Stakeholders</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37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SALARY</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1200"/>
                        </a:spcAft>
                        <a:buClr>
                          <a:schemeClr val="dk1"/>
                        </a:buClr>
                        <a:buSzPts val="1100"/>
                        <a:buFont typeface="Arial"/>
                        <a:buNone/>
                      </a:pPr>
                      <a:r>
                        <a:rPr lang="en-GB" sz="1000">
                          <a:solidFill>
                            <a:schemeClr val="dk1"/>
                          </a:solidFill>
                          <a:latin typeface="Inter"/>
                          <a:ea typeface="Inter"/>
                          <a:cs typeface="Inter"/>
                          <a:sym typeface="Inter"/>
                        </a:rPr>
                        <a:t>£35,027 per annum</a:t>
                      </a:r>
                      <a:endParaRPr sz="1000" u="none" cap="none" strike="noStrike">
                        <a:highlight>
                          <a:srgbClr val="F9AF15"/>
                        </a:highlight>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74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HOURS</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139700" rtl="0" algn="l">
                        <a:lnSpc>
                          <a:spcPct val="115000"/>
                        </a:lnSpc>
                        <a:spcBef>
                          <a:spcPts val="0"/>
                        </a:spcBef>
                        <a:spcAft>
                          <a:spcPts val="0"/>
                        </a:spcAft>
                        <a:buClr>
                          <a:srgbClr val="000000"/>
                        </a:buClr>
                        <a:buSzPts val="1100"/>
                        <a:buFont typeface="Arial"/>
                        <a:buNone/>
                      </a:pPr>
                      <a:r>
                        <a:rPr lang="en-GB" sz="1000">
                          <a:highlight>
                            <a:schemeClr val="lt1"/>
                          </a:highlight>
                          <a:latin typeface="Inter"/>
                          <a:ea typeface="Inter"/>
                          <a:cs typeface="Inter"/>
                          <a:sym typeface="Inter"/>
                        </a:rPr>
                        <a:t>F</a:t>
                      </a:r>
                      <a:r>
                        <a:rPr lang="en-GB" sz="1000">
                          <a:solidFill>
                            <a:schemeClr val="dk1"/>
                          </a:solidFill>
                          <a:latin typeface="Inter"/>
                          <a:ea typeface="Inter"/>
                          <a:cs typeface="Inter"/>
                          <a:sym typeface="Inter"/>
                        </a:rPr>
                        <a:t>ull-time (40 hours per week)</a:t>
                      </a:r>
                      <a:endParaRPr sz="1000" u="none" cap="none" strike="noStrike">
                        <a:highlight>
                          <a:schemeClr val="lt1"/>
                        </a:highlight>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38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DURATION OF CONTRACT</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a:latin typeface="Inter"/>
                          <a:ea typeface="Inter"/>
                          <a:cs typeface="Inter"/>
                          <a:sym typeface="Inter"/>
                        </a:rPr>
                        <a:t>F</a:t>
                      </a:r>
                      <a:r>
                        <a:rPr lang="en-GB" sz="1000">
                          <a:solidFill>
                            <a:schemeClr val="dk1"/>
                          </a:solidFill>
                          <a:latin typeface="Inter"/>
                          <a:ea typeface="Inter"/>
                          <a:cs typeface="Inter"/>
                          <a:sym typeface="Inter"/>
                        </a:rPr>
                        <a:t>ixed Term until March 2030</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139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TIMESCALE</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a:highlight>
                            <a:schemeClr val="lt1"/>
                          </a:highlight>
                          <a:latin typeface="Inter"/>
                          <a:ea typeface="Inter"/>
                          <a:cs typeface="Inter"/>
                          <a:sym typeface="Inter"/>
                        </a:rPr>
                        <a:t>April 2026 </a:t>
                      </a:r>
                      <a:endParaRPr sz="1000" u="none" cap="none" strike="noStrike">
                        <a:highlight>
                          <a:schemeClr val="lt1"/>
                        </a:highlight>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238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BASED</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u="none" cap="none" strike="noStrike">
                          <a:latin typeface="Inter"/>
                          <a:ea typeface="Inter"/>
                          <a:cs typeface="Inter"/>
                          <a:sym typeface="Inter"/>
                        </a:rPr>
                        <a:t>PBC HQ – West Bromwich</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64350">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solidFill>
                            <a:srgbClr val="FFFFFF"/>
                          </a:solidFill>
                          <a:latin typeface="Big Shoulders"/>
                          <a:ea typeface="Big Shoulders"/>
                          <a:cs typeface="Big Shoulders"/>
                          <a:sym typeface="Big Shoulders"/>
                        </a:rPr>
                        <a:t>ROLES AVAILABLE</a:t>
                      </a:r>
                      <a:endParaRPr sz="1200" u="none" cap="none" strike="noStrike">
                        <a:solidFill>
                          <a:srgbClr val="FFFFFF"/>
                        </a:solidFill>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000">
                          <a:latin typeface="Inter"/>
                          <a:ea typeface="Inter"/>
                          <a:cs typeface="Inter"/>
                          <a:sym typeface="Inter"/>
                        </a:rPr>
                        <a:t>1</a:t>
                      </a:r>
                      <a:endParaRPr sz="10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91250">
                <a:tc>
                  <a:txBody>
                    <a:bodyPr/>
                    <a:lstStyle/>
                    <a:p>
                      <a:pPr indent="0" lvl="0" marL="0" marR="0" rtl="0" algn="ctr">
                        <a:lnSpc>
                          <a:spcPct val="115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a:ea typeface="Big Shoulders"/>
                          <a:cs typeface="Big Shoulders"/>
                          <a:sym typeface="Big Shoulders"/>
                        </a:rPr>
                        <a:t>SUMMARY</a:t>
                      </a:r>
                      <a:endParaRPr sz="1200" u="none" cap="none" strike="noStrike">
                        <a:latin typeface="Big Shoulders"/>
                        <a:ea typeface="Big Shoulders"/>
                        <a:cs typeface="Big Shoulders"/>
                        <a:sym typeface="Big Shoulders"/>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D8D8D8"/>
                      </a:solidFill>
                      <a:prstDash val="solid"/>
                      <a:round/>
                      <a:headEnd len="sm" w="sm" type="none"/>
                      <a:tailEnd len="sm" w="sm" type="none"/>
                    </a:lnB>
                    <a:solidFill>
                      <a:srgbClr val="FAAF15"/>
                    </a:solidFill>
                  </a:tcPr>
                </a:tc>
                <a:tc>
                  <a:txBody>
                    <a:bodyPr/>
                    <a:lstStyle/>
                    <a:p>
                      <a:pPr indent="0" lvl="0" marL="0" rtl="0" algn="l">
                        <a:lnSpc>
                          <a:spcPct val="115000"/>
                        </a:lnSpc>
                        <a:spcBef>
                          <a:spcPts val="1200"/>
                        </a:spcBef>
                        <a:spcAft>
                          <a:spcPts val="0"/>
                        </a:spcAft>
                        <a:buClr>
                          <a:schemeClr val="dk1"/>
                        </a:buClr>
                        <a:buSzPts val="1100"/>
                        <a:buFont typeface="Arial"/>
                        <a:buNone/>
                      </a:pPr>
                      <a:r>
                        <a:rPr lang="en-GB" sz="800">
                          <a:solidFill>
                            <a:schemeClr val="dk1"/>
                          </a:solidFill>
                          <a:latin typeface="Inter"/>
                          <a:ea typeface="Inter"/>
                          <a:cs typeface="Inter"/>
                          <a:sym typeface="Inter"/>
                        </a:rPr>
                        <a:t>The Network Manager will provide strategic leadership and operational management of the Black Country Network , supporting a diverse, self- and community-led network of organisations and changemakers working with children, young people and young adults (under 35).</a:t>
                      </a:r>
                      <a:endParaRPr sz="800">
                        <a:solidFill>
                          <a:schemeClr val="dk1"/>
                        </a:solidFill>
                        <a:latin typeface="Inter"/>
                        <a:ea typeface="Inter"/>
                        <a:cs typeface="Inter"/>
                        <a:sym typeface="Inter"/>
                      </a:endParaRPr>
                    </a:p>
                    <a:p>
                      <a:pPr indent="0" lvl="0" marL="0" rtl="0" algn="l">
                        <a:lnSpc>
                          <a:spcPct val="115000"/>
                        </a:lnSpc>
                        <a:spcBef>
                          <a:spcPts val="1200"/>
                        </a:spcBef>
                        <a:spcAft>
                          <a:spcPts val="0"/>
                        </a:spcAft>
                        <a:buClr>
                          <a:schemeClr val="dk1"/>
                        </a:buClr>
                        <a:buSzPts val="1100"/>
                        <a:buFont typeface="Arial"/>
                        <a:buNone/>
                      </a:pPr>
                      <a:r>
                        <a:rPr lang="en-GB" sz="800">
                          <a:solidFill>
                            <a:schemeClr val="dk1"/>
                          </a:solidFill>
                          <a:latin typeface="Inter"/>
                          <a:ea typeface="Inter"/>
                          <a:cs typeface="Inter"/>
                          <a:sym typeface="Inter"/>
                        </a:rPr>
                        <a:t>Charging Up Change is a place-based initiative strengthening collaboration across the Black Country to address inequality, amplify youth voice and enable long-term systems change. Bringing together VCSE organisations, cultural partners, public bodies, funders and decision-makers, the network improves alignment, shared learning and collective impact.</a:t>
                      </a:r>
                      <a:endParaRPr sz="800">
                        <a:solidFill>
                          <a:schemeClr val="dk1"/>
                        </a:solidFill>
                        <a:latin typeface="Inter"/>
                        <a:ea typeface="Inter"/>
                        <a:cs typeface="Inter"/>
                        <a:sym typeface="Inter"/>
                      </a:endParaRPr>
                    </a:p>
                    <a:p>
                      <a:pPr indent="0" lvl="0" marL="0" rtl="0" algn="l">
                        <a:lnSpc>
                          <a:spcPct val="115000"/>
                        </a:lnSpc>
                        <a:spcBef>
                          <a:spcPts val="1200"/>
                        </a:spcBef>
                        <a:spcAft>
                          <a:spcPts val="1200"/>
                        </a:spcAft>
                        <a:buClr>
                          <a:schemeClr val="dk1"/>
                        </a:buClr>
                        <a:buSzPts val="1100"/>
                        <a:buFont typeface="Arial"/>
                        <a:buNone/>
                      </a:pPr>
                      <a:r>
                        <a:rPr lang="en-GB" sz="800">
                          <a:solidFill>
                            <a:schemeClr val="dk1"/>
                          </a:solidFill>
                          <a:latin typeface="Inter"/>
                          <a:ea typeface="Inter"/>
                          <a:cs typeface="Inter"/>
                          <a:sym typeface="Inter"/>
                        </a:rPr>
                        <a:t>Acting as a connector and convenor, the Network Manager will embed youth voice, rights-based practice and collective action, ensuring the network delivers measurable social, cultural and civic impact.</a:t>
                      </a:r>
                      <a:endParaRPr sz="800">
                        <a:solidFill>
                          <a:schemeClr val="dk1"/>
                        </a:solidFill>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D8D8D8"/>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p:nvPr/>
        </p:nvSpPr>
        <p:spPr>
          <a:xfrm rot="-980356">
            <a:off x="253171" y="1966950"/>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3"/>
          <p:cNvSpPr/>
          <p:nvPr/>
        </p:nvSpPr>
        <p:spPr>
          <a:xfrm rot="796368">
            <a:off x="1553732" y="2194206"/>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0" name="Google Shape;80;p3"/>
          <p:cNvPicPr preferRelativeResize="0"/>
          <p:nvPr/>
        </p:nvPicPr>
        <p:blipFill rotWithShape="1">
          <a:blip r:embed="rId3">
            <a:alphaModFix/>
          </a:blip>
          <a:srcRect b="0" l="0" r="0" t="0"/>
          <a:stretch/>
        </p:blipFill>
        <p:spPr>
          <a:xfrm rot="855939">
            <a:off x="5288765" y="-1153805"/>
            <a:ext cx="4716716" cy="4716716"/>
          </a:xfrm>
          <a:prstGeom prst="rect">
            <a:avLst/>
          </a:prstGeom>
          <a:noFill/>
          <a:ln>
            <a:noFill/>
          </a:ln>
        </p:spPr>
      </p:pic>
      <p:pic>
        <p:nvPicPr>
          <p:cNvPr id="81" name="Google Shape;81;p3"/>
          <p:cNvPicPr preferRelativeResize="0"/>
          <p:nvPr/>
        </p:nvPicPr>
        <p:blipFill rotWithShape="1">
          <a:blip r:embed="rId4">
            <a:alphaModFix/>
          </a:blip>
          <a:srcRect b="0" l="0" r="0" t="0"/>
          <a:stretch/>
        </p:blipFill>
        <p:spPr>
          <a:xfrm>
            <a:off x="7693889" y="626646"/>
            <a:ext cx="4768397" cy="4768397"/>
          </a:xfrm>
          <a:prstGeom prst="rect">
            <a:avLst/>
          </a:prstGeom>
          <a:noFill/>
          <a:ln>
            <a:noFill/>
          </a:ln>
        </p:spPr>
      </p:pic>
      <p:pic>
        <p:nvPicPr>
          <p:cNvPr id="82" name="Google Shape;82;p3"/>
          <p:cNvPicPr preferRelativeResize="0"/>
          <p:nvPr/>
        </p:nvPicPr>
        <p:blipFill rotWithShape="1">
          <a:blip r:embed="rId5">
            <a:alphaModFix/>
          </a:blip>
          <a:srcRect b="0" l="0" r="0" t="0"/>
          <a:stretch/>
        </p:blipFill>
        <p:spPr>
          <a:xfrm rot="-4054338">
            <a:off x="4879709" y="3722060"/>
            <a:ext cx="3360264" cy="3345964"/>
          </a:xfrm>
          <a:prstGeom prst="rect">
            <a:avLst/>
          </a:prstGeom>
          <a:noFill/>
          <a:ln>
            <a:noFill/>
          </a:ln>
        </p:spPr>
      </p:pic>
      <p:sp>
        <p:nvSpPr>
          <p:cNvPr id="83" name="Google Shape;83;p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84" name="Google Shape;84;p3"/>
          <p:cNvSpPr txBox="1"/>
          <p:nvPr/>
        </p:nvSpPr>
        <p:spPr>
          <a:xfrm rot="-1016241">
            <a:off x="762873" y="2289257"/>
            <a:ext cx="1552178" cy="6898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a:ea typeface="Big Shoulders"/>
                <a:cs typeface="Big Shoulders"/>
                <a:sym typeface="Big Shoulders"/>
              </a:rPr>
              <a:t>WHO</a:t>
            </a:r>
            <a:endParaRPr b="0" i="0" sz="5321" u="none" cap="none" strike="noStrike">
              <a:solidFill>
                <a:srgbClr val="000000"/>
              </a:solidFill>
              <a:latin typeface="Big Shoulders"/>
              <a:ea typeface="Big Shoulders"/>
              <a:cs typeface="Big Shoulders"/>
              <a:sym typeface="Big Shoulders"/>
            </a:endParaRPr>
          </a:p>
        </p:txBody>
      </p:sp>
      <p:sp>
        <p:nvSpPr>
          <p:cNvPr id="85" name="Google Shape;85;p3"/>
          <p:cNvSpPr txBox="1"/>
          <p:nvPr/>
        </p:nvSpPr>
        <p:spPr>
          <a:xfrm rot="815112">
            <a:off x="2553637" y="2462285"/>
            <a:ext cx="2145196" cy="6796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a:ea typeface="Big Shoulders"/>
                <a:cs typeface="Big Shoulders"/>
                <a:sym typeface="Big Shoulders"/>
              </a:rPr>
              <a:t>WE ARE</a:t>
            </a:r>
            <a:endParaRPr b="0" baseline="-25000" i="0" sz="7982" u="none" cap="none" strike="noStrike">
              <a:solidFill>
                <a:srgbClr val="000000"/>
              </a:solidFill>
              <a:latin typeface="Big Shoulders"/>
              <a:ea typeface="Big Shoulders"/>
              <a:cs typeface="Big Shoulders"/>
              <a:sym typeface="Big Shoulders"/>
            </a:endParaRPr>
          </a:p>
        </p:txBody>
      </p:sp>
      <p:pic>
        <p:nvPicPr>
          <p:cNvPr id="86" name="Google Shape;86;p3"/>
          <p:cNvPicPr preferRelativeResize="0"/>
          <p:nvPr/>
        </p:nvPicPr>
        <p:blipFill rotWithShape="1">
          <a:blip r:embed="rId6">
            <a:alphaModFix/>
          </a:blip>
          <a:srcRect b="0" l="0" r="0" t="0"/>
          <a:stretch/>
        </p:blipFill>
        <p:spPr>
          <a:xfrm>
            <a:off x="5867773" y="1285875"/>
            <a:ext cx="4038227" cy="5572125"/>
          </a:xfrm>
          <a:prstGeom prst="rect">
            <a:avLst/>
          </a:prstGeom>
          <a:noFill/>
          <a:ln>
            <a:noFill/>
          </a:ln>
        </p:spPr>
      </p:pic>
      <p:sp>
        <p:nvSpPr>
          <p:cNvPr id="87" name="Google Shape;87;p3"/>
          <p:cNvSpPr txBox="1"/>
          <p:nvPr/>
        </p:nvSpPr>
        <p:spPr>
          <a:xfrm>
            <a:off x="7100317" y="64770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 </a:t>
            </a:r>
            <a:r>
              <a:rPr b="1" i="0" lang="en-GB" sz="591" u="sng" cap="none" strike="noStrike">
                <a:solidFill>
                  <a:schemeClr val="lt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88" name="Google Shape;88;p3"/>
          <p:cNvSpPr txBox="1"/>
          <p:nvPr/>
        </p:nvSpPr>
        <p:spPr>
          <a:xfrm>
            <a:off x="373109" y="4144440"/>
            <a:ext cx="4271815"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2400"/>
              <a:buFont typeface="Big Shoulders"/>
              <a:buNone/>
            </a:pPr>
            <a:r>
              <a:rPr b="1" i="0" lang="en-GB" sz="2400" u="none" cap="none" strike="noStrike">
                <a:solidFill>
                  <a:srgbClr val="0184AF"/>
                </a:solidFill>
                <a:latin typeface="Big Shoulders"/>
                <a:ea typeface="Big Shoulders"/>
                <a:cs typeface="Big Shoulders"/>
                <a:sym typeface="Big Shoulders"/>
              </a:rPr>
              <a:t>POWERING CHILDREN, YOUNG PEOPLE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2400"/>
              <a:buFont typeface="Big Shoulders"/>
              <a:buNone/>
            </a:pPr>
            <a:r>
              <a:rPr b="1" i="0" lang="en-GB" sz="2400" u="none" cap="none" strike="noStrike">
                <a:solidFill>
                  <a:srgbClr val="0184AF"/>
                </a:solidFill>
                <a:latin typeface="Big Shoulders"/>
                <a:ea typeface="Big Shoulders"/>
                <a:cs typeface="Big Shoulders"/>
                <a:sym typeface="Big Shoulders"/>
              </a:rPr>
              <a:t>&amp; YOUNG ADULTS TO CHARGE UP CHANGE!</a:t>
            </a:r>
            <a:endParaRPr b="0" i="0" sz="2400" u="none" cap="none" strike="noStrike">
              <a:solidFill>
                <a:srgbClr val="0184AF"/>
              </a:solidFill>
              <a:latin typeface="Big Shoulders"/>
              <a:ea typeface="Big Shoulders"/>
              <a:cs typeface="Big Shoulders"/>
              <a:sym typeface="Big Shoulder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94" name="Google Shape;94;p4"/>
          <p:cNvSpPr txBox="1"/>
          <p:nvPr>
            <p:ph type="title"/>
          </p:nvPr>
        </p:nvSpPr>
        <p:spPr>
          <a:xfrm>
            <a:off x="196681" y="133835"/>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STORY</a:t>
            </a:r>
            <a:endParaRPr sz="4730"/>
          </a:p>
        </p:txBody>
      </p:sp>
      <p:sp>
        <p:nvSpPr>
          <p:cNvPr id="95" name="Google Shape;95;p4"/>
          <p:cNvSpPr txBox="1"/>
          <p:nvPr/>
        </p:nvSpPr>
        <p:spPr>
          <a:xfrm>
            <a:off x="205243" y="1095787"/>
            <a:ext cx="8287200" cy="3526500"/>
          </a:xfrm>
          <a:prstGeom prst="rect">
            <a:avLst/>
          </a:prstGeom>
          <a:noFill/>
          <a:ln>
            <a:noFill/>
          </a:ln>
        </p:spPr>
        <p:txBody>
          <a:bodyPr anchorCtr="0" anchor="t" bIns="0" lIns="0" spcFirstLastPara="1" rIns="0" wrap="square" tIns="5625">
            <a:spAutoFit/>
          </a:bodyPr>
          <a:lstStyle/>
          <a:p>
            <a:pPr indent="0" lvl="0" marL="6257" marR="20211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Powered by CAN works with children, young people and young adults across the Black Country and the wider Midlands region. Powered by CAN was created, built and developed in Sandwell, and we want to empower young people from the region to feel the same pride and purpose for their community as we do.</a:t>
            </a:r>
            <a:endParaRPr b="0" i="0" sz="1400" u="none" cap="none" strike="noStrike">
              <a:solidFill>
                <a:srgbClr val="000000"/>
              </a:solidFill>
              <a:latin typeface="Arial"/>
              <a:ea typeface="Arial"/>
              <a:cs typeface="Arial"/>
              <a:sym typeface="Arial"/>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Children, Young People &amp; Young Adults are at the heart of everything we do, and we make sure that we always put them first by ensuring we:</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Champion their rights to co-design, co-create and co-produce and make their voices heard.</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Encourage leadership pathways for their views and voice to be present their local community.</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Kick start personal and professional development through a wider offer of experiences and opportunities.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believe in providing opportunities for children, young people &amp; young adults and we want to support them to thrive and contribute at every stage of their lives, for a fairer future.</a:t>
            </a:r>
            <a:endParaRPr b="0" i="0" sz="1200" u="none" cap="none" strike="noStrike">
              <a:solidFill>
                <a:schemeClr val="dk1"/>
              </a:solidFill>
              <a:latin typeface="Inter"/>
              <a:ea typeface="Inter"/>
              <a:cs typeface="Inter"/>
              <a:sym typeface="Inter"/>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p:txBody>
      </p:sp>
      <p:sp>
        <p:nvSpPr>
          <p:cNvPr id="96" name="Google Shape;96;p4"/>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97" name="Google Shape;97;p4"/>
          <p:cNvPicPr preferRelativeResize="0"/>
          <p:nvPr/>
        </p:nvPicPr>
        <p:blipFill rotWithShape="1">
          <a:blip r:embed="rId4">
            <a:alphaModFix/>
          </a:blip>
          <a:srcRect b="0" l="0" r="0" t="0"/>
          <a:stretch/>
        </p:blipFill>
        <p:spPr>
          <a:xfrm>
            <a:off x="8153400" y="-2358358"/>
            <a:ext cx="4716716" cy="4716716"/>
          </a:xfrm>
          <a:prstGeom prst="rect">
            <a:avLst/>
          </a:prstGeom>
          <a:noFill/>
          <a:ln>
            <a:noFill/>
          </a:ln>
        </p:spPr>
      </p:pic>
      <p:sp>
        <p:nvSpPr>
          <p:cNvPr id="98" name="Google Shape;98;p4"/>
          <p:cNvSpPr txBox="1"/>
          <p:nvPr/>
        </p:nvSpPr>
        <p:spPr>
          <a:xfrm>
            <a:off x="196681" y="833816"/>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got here….</a:t>
            </a:r>
            <a:endParaRPr b="0" i="0" sz="1400" u="none" cap="none" strike="noStrike">
              <a:solidFill>
                <a:srgbClr val="000000"/>
              </a:solidFill>
              <a:latin typeface="Arial"/>
              <a:ea typeface="Arial"/>
              <a:cs typeface="Arial"/>
              <a:sym typeface="Arial"/>
            </a:endParaRPr>
          </a:p>
        </p:txBody>
      </p:sp>
      <p:sp>
        <p:nvSpPr>
          <p:cNvPr id="99" name="Google Shape;99;p4"/>
          <p:cNvSpPr txBox="1"/>
          <p:nvPr/>
        </p:nvSpPr>
        <p:spPr>
          <a:xfrm>
            <a:off x="1303466" y="4593526"/>
            <a:ext cx="6256291"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3600"/>
              <a:buFont typeface="Big Shoulders"/>
              <a:buNone/>
            </a:pPr>
            <a:r>
              <a:rPr b="1" i="0" lang="en-GB" sz="3600" u="none" cap="none" strike="noStrike">
                <a:solidFill>
                  <a:srgbClr val="0184AF"/>
                </a:solidFill>
                <a:latin typeface="Big Shoulders"/>
                <a:ea typeface="Big Shoulders"/>
                <a:cs typeface="Big Shoulders"/>
                <a:sym typeface="Big Shoulders"/>
              </a:rPr>
              <a:t>HARNESSING 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3600"/>
              <a:buFont typeface="Big Shoulders"/>
              <a:buNone/>
            </a:pPr>
            <a:r>
              <a:rPr b="1" i="0" lang="en-GB" sz="3600" u="none" cap="none" strike="noStrike">
                <a:solidFill>
                  <a:srgbClr val="0184AF"/>
                </a:solidFill>
                <a:latin typeface="Big Shoulders"/>
                <a:ea typeface="Big Shoulders"/>
                <a:cs typeface="Big Shoulders"/>
                <a:sym typeface="Big Shoulders"/>
              </a:rPr>
              <a:t>POWER, POTENTIAL, PROGRESS </a:t>
            </a:r>
            <a:endParaRPr b="0" i="0" sz="3600" u="none" cap="none" strike="noStrike">
              <a:solidFill>
                <a:srgbClr val="0184AF"/>
              </a:solidFill>
              <a:latin typeface="Big Shoulders"/>
              <a:ea typeface="Big Shoulders"/>
              <a:cs typeface="Big Shoulders"/>
              <a:sym typeface="Big Shoulders"/>
            </a:endParaRPr>
          </a:p>
        </p:txBody>
      </p:sp>
      <p:pic>
        <p:nvPicPr>
          <p:cNvPr id="100" name="Google Shape;100;p4"/>
          <p:cNvPicPr preferRelativeResize="0"/>
          <p:nvPr/>
        </p:nvPicPr>
        <p:blipFill rotWithShape="1">
          <a:blip r:embed="rId5">
            <a:alphaModFix/>
          </a:blip>
          <a:srcRect b="0" l="0" r="0" t="0"/>
          <a:stretch/>
        </p:blipFill>
        <p:spPr>
          <a:xfrm rot="-642143">
            <a:off x="7641113" y="1815483"/>
            <a:ext cx="3962400" cy="396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nvSpPr>
        <p:spPr>
          <a:xfrm rot="720000">
            <a:off x="1077626" y="5932684"/>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106" name="Google Shape;106;p5"/>
          <p:cNvSpPr txBox="1"/>
          <p:nvPr>
            <p:ph type="title"/>
          </p:nvPr>
        </p:nvSpPr>
        <p:spPr>
          <a:xfrm>
            <a:off x="191390" y="1690041"/>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MISSION</a:t>
            </a:r>
            <a:endParaRPr sz="4730"/>
          </a:p>
        </p:txBody>
      </p:sp>
      <p:sp>
        <p:nvSpPr>
          <p:cNvPr id="107" name="Google Shape;107;p5"/>
          <p:cNvSpPr txBox="1"/>
          <p:nvPr/>
        </p:nvSpPr>
        <p:spPr>
          <a:xfrm>
            <a:off x="354594" y="2682207"/>
            <a:ext cx="7499400" cy="744600"/>
          </a:xfrm>
          <a:prstGeom prst="rect">
            <a:avLst/>
          </a:prstGeom>
          <a:noFill/>
          <a:ln>
            <a:noFill/>
          </a:ln>
        </p:spPr>
        <p:txBody>
          <a:bodyPr anchorCtr="0" anchor="t" bIns="0" lIns="0" spcFirstLastPara="1" rIns="0" wrap="square" tIns="5625">
            <a:spAutoFit/>
          </a:bodyPr>
          <a:lstStyle/>
          <a:p>
            <a:pPr indent="0" lvl="0" marL="0" marR="0" rtl="0" algn="ctr">
              <a:lnSpc>
                <a:spcPct val="150000"/>
              </a:lnSpc>
              <a:spcBef>
                <a:spcPts val="0"/>
              </a:spcBef>
              <a:spcAft>
                <a:spcPts val="0"/>
              </a:spcAft>
              <a:buClr>
                <a:schemeClr val="dk1"/>
              </a:buClr>
              <a:buSzPts val="1100"/>
              <a:buFont typeface="Arial"/>
              <a:buNone/>
            </a:pPr>
            <a:r>
              <a:rPr b="0" i="0" lang="en-GB" sz="1200" u="none" cap="none" strike="noStrike">
                <a:solidFill>
                  <a:schemeClr val="dk1"/>
                </a:solidFill>
                <a:latin typeface="Inter"/>
                <a:ea typeface="Inter"/>
                <a:cs typeface="Inter"/>
                <a:sym typeface="Inter"/>
              </a:rPr>
              <a:t>Powering children, young people &amp; young adults to lead the change they want to see through the delivery of services, opportunities &amp; experiences that contribute at every stage of their lives, for a fairer future.</a:t>
            </a:r>
            <a:endParaRPr b="0" i="0" sz="1400" u="none" cap="none" strike="noStrike">
              <a:solidFill>
                <a:srgbClr val="000000"/>
              </a:solidFill>
              <a:latin typeface="Arial"/>
              <a:ea typeface="Arial"/>
              <a:cs typeface="Arial"/>
              <a:sym typeface="Arial"/>
            </a:endParaRPr>
          </a:p>
        </p:txBody>
      </p:sp>
      <p:sp>
        <p:nvSpPr>
          <p:cNvPr id="108" name="Google Shape;108;p5"/>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109" name="Google Shape;109;p5"/>
          <p:cNvSpPr txBox="1"/>
          <p:nvPr/>
        </p:nvSpPr>
        <p:spPr>
          <a:xfrm>
            <a:off x="219314" y="2364222"/>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make the change…</a:t>
            </a:r>
            <a:endParaRPr b="0" i="0" sz="1400" u="none" cap="none" strike="noStrike">
              <a:solidFill>
                <a:srgbClr val="000000"/>
              </a:solidFill>
              <a:latin typeface="Arial"/>
              <a:ea typeface="Arial"/>
              <a:cs typeface="Arial"/>
              <a:sym typeface="Arial"/>
            </a:endParaRPr>
          </a:p>
        </p:txBody>
      </p:sp>
      <p:sp>
        <p:nvSpPr>
          <p:cNvPr id="110" name="Google Shape;110;p5"/>
          <p:cNvSpPr txBox="1"/>
          <p:nvPr/>
        </p:nvSpPr>
        <p:spPr>
          <a:xfrm>
            <a:off x="196681" y="3364718"/>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a:ea typeface="Big Shoulders"/>
                <a:cs typeface="Big Shoulders"/>
                <a:sym typeface="Big Shoulders"/>
              </a:rPr>
              <a:t>OUR VALUES</a:t>
            </a:r>
            <a:endParaRPr b="1" i="0" sz="4730" u="none" cap="none" strike="noStrike">
              <a:solidFill>
                <a:schemeClr val="lt1"/>
              </a:solidFill>
              <a:latin typeface="Big Shoulders"/>
              <a:ea typeface="Big Shoulders"/>
              <a:cs typeface="Big Shoulders"/>
              <a:sym typeface="Big Shoulders"/>
            </a:endParaRPr>
          </a:p>
        </p:txBody>
      </p:sp>
      <p:sp>
        <p:nvSpPr>
          <p:cNvPr id="111" name="Google Shape;111;p5"/>
          <p:cNvSpPr txBox="1"/>
          <p:nvPr/>
        </p:nvSpPr>
        <p:spPr>
          <a:xfrm>
            <a:off x="196680" y="4047016"/>
            <a:ext cx="6823729"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These are at the centre of everything we do…</a:t>
            </a:r>
            <a:endParaRPr b="1" i="0" sz="2950" u="none" cap="none" strike="noStrike">
              <a:solidFill>
                <a:srgbClr val="0484AF"/>
              </a:solidFill>
              <a:latin typeface="Inter SemiBold"/>
              <a:ea typeface="Inter SemiBold"/>
              <a:cs typeface="Inter SemiBold"/>
              <a:sym typeface="Inter SemiBold"/>
            </a:endParaRPr>
          </a:p>
        </p:txBody>
      </p:sp>
      <p:sp>
        <p:nvSpPr>
          <p:cNvPr id="112" name="Google Shape;112;p5"/>
          <p:cNvSpPr/>
          <p:nvPr/>
        </p:nvSpPr>
        <p:spPr>
          <a:xfrm>
            <a:off x="381000" y="4446992"/>
            <a:ext cx="2286000" cy="471865"/>
          </a:xfrm>
          <a:prstGeom prst="roundRect">
            <a:avLst>
              <a:gd fmla="val 16667" name="adj"/>
            </a:avLst>
          </a:prstGeom>
          <a:solidFill>
            <a:schemeClr val="lt1"/>
          </a:solidFill>
          <a:ln cap="flat" cmpd="sng" w="25400">
            <a:solidFill>
              <a:srgbClr val="DC7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CARE</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381000" y="5140308"/>
            <a:ext cx="2286000" cy="471865"/>
          </a:xfrm>
          <a:prstGeom prst="roundRect">
            <a:avLst>
              <a:gd fmla="val 16667" name="adj"/>
            </a:avLst>
          </a:prstGeom>
          <a:solidFill>
            <a:schemeClr val="lt1"/>
          </a:solidFill>
          <a:ln cap="flat" cmpd="sng" w="25400">
            <a:solidFill>
              <a:srgbClr val="E62F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COLLABORATION</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3037923" y="4446991"/>
            <a:ext cx="2273933" cy="471865"/>
          </a:xfrm>
          <a:prstGeom prst="roundRect">
            <a:avLst>
              <a:gd fmla="val 16667" name="adj"/>
            </a:avLst>
          </a:prstGeom>
          <a:solidFill>
            <a:schemeClr val="lt1"/>
          </a:solidFill>
          <a:ln cap="flat" cmpd="sng" w="25400">
            <a:solidFill>
              <a:srgbClr val="FAAF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CHALLENGE</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5659876" y="4426930"/>
            <a:ext cx="2436469" cy="471865"/>
          </a:xfrm>
          <a:prstGeom prst="roundRect">
            <a:avLst>
              <a:gd fmla="val 16667" name="adj"/>
            </a:avLst>
          </a:prstGeom>
          <a:solidFill>
            <a:schemeClr val="lt1"/>
          </a:solidFill>
          <a:ln cap="flat" cmpd="sng" w="25400">
            <a:solidFill>
              <a:srgbClr val="38A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COMMITMENT</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3037923" y="5140307"/>
            <a:ext cx="2286000" cy="471865"/>
          </a:xfrm>
          <a:prstGeom prst="roundRect">
            <a:avLst>
              <a:gd fmla="val 16667" name="adj"/>
            </a:avLst>
          </a:prstGeom>
          <a:solidFill>
            <a:schemeClr val="lt1"/>
          </a:solidFill>
          <a:ln cap="flat" cmpd="sng" w="25400">
            <a:solidFill>
              <a:srgbClr val="0184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CREATIVE</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5663923" y="5122847"/>
            <a:ext cx="2450529" cy="471865"/>
          </a:xfrm>
          <a:prstGeom prst="roundRect">
            <a:avLst>
              <a:gd fmla="val 16667" name="adj"/>
            </a:avLst>
          </a:prstGeom>
          <a:solidFill>
            <a:schemeClr val="lt1"/>
          </a:solidFill>
          <a:ln cap="flat" cmpd="sng" w="25400">
            <a:solidFill>
              <a:srgbClr val="F086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COMMUNITY</a:t>
            </a:r>
            <a:endParaRPr b="0" i="0" sz="1400" u="none" cap="none" strike="noStrik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4">
            <a:alphaModFix/>
          </a:blip>
          <a:srcRect b="0" l="0" r="0" t="0"/>
          <a:stretch/>
        </p:blipFill>
        <p:spPr>
          <a:xfrm>
            <a:off x="8460004" y="3335294"/>
            <a:ext cx="3048000" cy="3048000"/>
          </a:xfrm>
          <a:prstGeom prst="rect">
            <a:avLst/>
          </a:prstGeom>
          <a:noFill/>
          <a:ln>
            <a:noFill/>
          </a:ln>
        </p:spPr>
      </p:pic>
      <p:pic>
        <p:nvPicPr>
          <p:cNvPr id="119" name="Google Shape;119;p5"/>
          <p:cNvPicPr preferRelativeResize="0"/>
          <p:nvPr/>
        </p:nvPicPr>
        <p:blipFill rotWithShape="1">
          <a:blip r:embed="rId5">
            <a:alphaModFix/>
          </a:blip>
          <a:srcRect b="0" l="0" r="0" t="0"/>
          <a:stretch/>
        </p:blipFill>
        <p:spPr>
          <a:xfrm>
            <a:off x="8426054" y="-368753"/>
            <a:ext cx="3238123" cy="3238123"/>
          </a:xfrm>
          <a:prstGeom prst="rect">
            <a:avLst/>
          </a:prstGeom>
          <a:noFill/>
          <a:ln>
            <a:noFill/>
          </a:ln>
        </p:spPr>
      </p:pic>
      <p:sp>
        <p:nvSpPr>
          <p:cNvPr id="120" name="Google Shape;120;p5"/>
          <p:cNvSpPr txBox="1"/>
          <p:nvPr/>
        </p:nvSpPr>
        <p:spPr>
          <a:xfrm>
            <a:off x="192927" y="68540"/>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a:ea typeface="Big Shoulders"/>
                <a:cs typeface="Big Shoulders"/>
                <a:sym typeface="Big Shoulders"/>
              </a:rPr>
              <a:t>OUR VISION</a:t>
            </a:r>
            <a:endParaRPr b="1" i="0" sz="4730" u="none" cap="none" strike="noStrike">
              <a:solidFill>
                <a:schemeClr val="lt1"/>
              </a:solidFill>
              <a:latin typeface="Big Shoulders"/>
              <a:ea typeface="Big Shoulders"/>
              <a:cs typeface="Big Shoulders"/>
              <a:sym typeface="Big Shoulders"/>
            </a:endParaRPr>
          </a:p>
        </p:txBody>
      </p:sp>
      <p:sp>
        <p:nvSpPr>
          <p:cNvPr id="121" name="Google Shape;121;p5"/>
          <p:cNvSpPr txBox="1"/>
          <p:nvPr/>
        </p:nvSpPr>
        <p:spPr>
          <a:xfrm>
            <a:off x="211769" y="740723"/>
            <a:ext cx="5324700" cy="258300"/>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work together to make a difference…</a:t>
            </a:r>
            <a:endParaRPr b="1" i="0" sz="1600" u="none" cap="none" strike="noStrike">
              <a:solidFill>
                <a:srgbClr val="0484AF"/>
              </a:solidFill>
              <a:latin typeface="Inter SemiBold"/>
              <a:ea typeface="Inter SemiBold"/>
              <a:cs typeface="Inter SemiBold"/>
              <a:sym typeface="Inter SemiBold"/>
            </a:endParaRPr>
          </a:p>
        </p:txBody>
      </p:sp>
      <p:sp>
        <p:nvSpPr>
          <p:cNvPr id="122" name="Google Shape;122;p5"/>
          <p:cNvSpPr txBox="1"/>
          <p:nvPr/>
        </p:nvSpPr>
        <p:spPr>
          <a:xfrm>
            <a:off x="-4340" y="1085113"/>
            <a:ext cx="8182822" cy="527240"/>
          </a:xfrm>
          <a:prstGeom prst="rect">
            <a:avLst/>
          </a:prstGeom>
          <a:noFill/>
          <a:ln>
            <a:noFill/>
          </a:ln>
        </p:spPr>
        <p:txBody>
          <a:bodyPr anchorCtr="0" anchor="t" bIns="0" lIns="0" spcFirstLastPara="1" rIns="0" wrap="square" tIns="5625">
            <a:spAutoFit/>
          </a:bodyPr>
          <a:lstStyle/>
          <a:p>
            <a:pPr indent="0" lvl="0" marL="6257" marR="202110" rtl="0" algn="ctr">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want to power up children, young people &amp; young adults to live with pride, purpose and </a:t>
            </a:r>
            <a:endParaRPr b="0" i="0" sz="1400" u="none" cap="none" strike="noStrike">
              <a:solidFill>
                <a:srgbClr val="000000"/>
              </a:solidFill>
              <a:latin typeface="Arial"/>
              <a:ea typeface="Arial"/>
              <a:cs typeface="Arial"/>
              <a:sym typeface="Arial"/>
            </a:endParaRPr>
          </a:p>
          <a:p>
            <a:pPr indent="0" lvl="0" marL="6257" marR="202110" rtl="0" algn="ctr">
              <a:lnSpc>
                <a:spcPct val="150000"/>
              </a:lnSpc>
              <a:spcBef>
                <a:spcPts val="44"/>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prepared to make positive life choices.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
          <p:cNvSpPr txBox="1"/>
          <p:nvPr/>
        </p:nvSpPr>
        <p:spPr>
          <a:xfrm rot="720000">
            <a:off x="708898" y="5948463"/>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128" name="Google Shape;128;p1"/>
          <p:cNvSpPr txBox="1"/>
          <p:nvPr>
            <p:ph type="title"/>
          </p:nvPr>
        </p:nvSpPr>
        <p:spPr>
          <a:xfrm>
            <a:off x="298057" y="195586"/>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SERVICES </a:t>
            </a:r>
            <a:endParaRPr sz="4730"/>
          </a:p>
        </p:txBody>
      </p:sp>
      <p:sp>
        <p:nvSpPr>
          <p:cNvPr id="129" name="Google Shape;129;p1"/>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130" name="Google Shape;130;p1"/>
          <p:cNvSpPr txBox="1"/>
          <p:nvPr/>
        </p:nvSpPr>
        <p:spPr>
          <a:xfrm>
            <a:off x="298038" y="2041888"/>
            <a:ext cx="3516900" cy="985800"/>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Celebrating culture &amp; civic responsibility through confidence, creativity &amp; connecting with others…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1" name="Google Shape;131;p1"/>
          <p:cNvSpPr txBox="1"/>
          <p:nvPr/>
        </p:nvSpPr>
        <p:spPr>
          <a:xfrm>
            <a:off x="298051" y="5241825"/>
            <a:ext cx="3399300" cy="735600"/>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Taking the time to talk, tackle &amp; transform into our true selves…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2" name="Google Shape;132;p1"/>
          <p:cNvSpPr txBox="1"/>
          <p:nvPr/>
        </p:nvSpPr>
        <p:spPr>
          <a:xfrm>
            <a:off x="6106852" y="5082475"/>
            <a:ext cx="3260400" cy="729600"/>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Always aiming high, aspiring to achieve &amp; accelerating your ambitions …</a:t>
            </a:r>
            <a:endParaRPr b="0" i="0" sz="1400" u="none" cap="none" strike="noStrike">
              <a:solidFill>
                <a:srgbClr val="000000"/>
              </a:solidFill>
              <a:latin typeface="Arial"/>
              <a:ea typeface="Arial"/>
              <a:cs typeface="Arial"/>
              <a:sym typeface="Arial"/>
            </a:endParaRPr>
          </a:p>
        </p:txBody>
      </p:sp>
      <p:sp>
        <p:nvSpPr>
          <p:cNvPr id="133" name="Google Shape;133;p1"/>
          <p:cNvSpPr txBox="1"/>
          <p:nvPr/>
        </p:nvSpPr>
        <p:spPr>
          <a:xfrm>
            <a:off x="6269950" y="2137975"/>
            <a:ext cx="3096900" cy="676800"/>
          </a:xfrm>
          <a:prstGeom prst="rect">
            <a:avLst/>
          </a:prstGeom>
          <a:noFill/>
          <a:ln>
            <a:noFill/>
          </a:ln>
        </p:spPr>
        <p:txBody>
          <a:bodyPr anchorCtr="0" anchor="t" bIns="0" lIns="0" spcFirstLastPara="1" rIns="0" wrap="square" tIns="5925">
            <a:spAutoFit/>
          </a:bodyPr>
          <a:lstStyle/>
          <a:p>
            <a:pPr indent="0" lvl="0" marL="0" marR="0" rtl="0" algn="ctr">
              <a:lnSpc>
                <a:spcPct val="1000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Promoting positive lifestyles and empowering people through participation… </a:t>
            </a:r>
            <a:endParaRPr b="0" i="0" sz="1400" u="none" cap="none" strike="noStrike">
              <a:solidFill>
                <a:srgbClr val="000000"/>
              </a:solidFill>
              <a:latin typeface="Arial"/>
              <a:ea typeface="Arial"/>
              <a:cs typeface="Arial"/>
              <a:sym typeface="Arial"/>
            </a:endParaRPr>
          </a:p>
        </p:txBody>
      </p:sp>
      <p:pic>
        <p:nvPicPr>
          <p:cNvPr id="134" name="Google Shape;134;p1"/>
          <p:cNvPicPr preferRelativeResize="0"/>
          <p:nvPr/>
        </p:nvPicPr>
        <p:blipFill rotWithShape="1">
          <a:blip r:embed="rId4">
            <a:alphaModFix/>
          </a:blip>
          <a:srcRect b="0" l="0" r="0" t="0"/>
          <a:stretch/>
        </p:blipFill>
        <p:spPr>
          <a:xfrm>
            <a:off x="3568535" y="2522881"/>
            <a:ext cx="2450525" cy="1685969"/>
          </a:xfrm>
          <a:prstGeom prst="rect">
            <a:avLst/>
          </a:prstGeom>
          <a:noFill/>
          <a:ln>
            <a:noFill/>
          </a:ln>
        </p:spPr>
      </p:pic>
      <p:pic>
        <p:nvPicPr>
          <p:cNvPr id="135" name="Google Shape;135;p1"/>
          <p:cNvPicPr preferRelativeResize="0"/>
          <p:nvPr/>
        </p:nvPicPr>
        <p:blipFill rotWithShape="1">
          <a:blip r:embed="rId5">
            <a:alphaModFix/>
          </a:blip>
          <a:srcRect b="0" l="0" r="0" t="0"/>
          <a:stretch/>
        </p:blipFill>
        <p:spPr>
          <a:xfrm>
            <a:off x="5978639" y="793250"/>
            <a:ext cx="3679513" cy="1401725"/>
          </a:xfrm>
          <a:prstGeom prst="rect">
            <a:avLst/>
          </a:prstGeom>
          <a:noFill/>
          <a:ln>
            <a:noFill/>
          </a:ln>
        </p:spPr>
      </p:pic>
      <p:pic>
        <p:nvPicPr>
          <p:cNvPr id="136" name="Google Shape;136;p1"/>
          <p:cNvPicPr preferRelativeResize="0"/>
          <p:nvPr/>
        </p:nvPicPr>
        <p:blipFill rotWithShape="1">
          <a:blip r:embed="rId6">
            <a:alphaModFix/>
          </a:blip>
          <a:srcRect b="0" l="0" r="0" t="0"/>
          <a:stretch/>
        </p:blipFill>
        <p:spPr>
          <a:xfrm>
            <a:off x="6569013" y="3368575"/>
            <a:ext cx="2336075" cy="1597775"/>
          </a:xfrm>
          <a:prstGeom prst="rect">
            <a:avLst/>
          </a:prstGeom>
          <a:noFill/>
          <a:ln>
            <a:noFill/>
          </a:ln>
        </p:spPr>
      </p:pic>
      <p:pic>
        <p:nvPicPr>
          <p:cNvPr id="137" name="Google Shape;137;p1"/>
          <p:cNvPicPr preferRelativeResize="0"/>
          <p:nvPr/>
        </p:nvPicPr>
        <p:blipFill rotWithShape="1">
          <a:blip r:embed="rId7">
            <a:alphaModFix/>
          </a:blip>
          <a:srcRect b="0" l="0" r="0" t="0"/>
          <a:stretch/>
        </p:blipFill>
        <p:spPr>
          <a:xfrm>
            <a:off x="541975" y="845038"/>
            <a:ext cx="3155299" cy="1196850"/>
          </a:xfrm>
          <a:prstGeom prst="rect">
            <a:avLst/>
          </a:prstGeom>
          <a:noFill/>
          <a:ln>
            <a:noFill/>
          </a:ln>
        </p:spPr>
      </p:pic>
      <p:pic>
        <p:nvPicPr>
          <p:cNvPr id="138" name="Google Shape;138;p1"/>
          <p:cNvPicPr preferRelativeResize="0"/>
          <p:nvPr/>
        </p:nvPicPr>
        <p:blipFill rotWithShape="1">
          <a:blip r:embed="rId8">
            <a:alphaModFix/>
          </a:blip>
          <a:srcRect b="0" l="0" r="0" t="0"/>
          <a:stretch/>
        </p:blipFill>
        <p:spPr>
          <a:xfrm>
            <a:off x="751663" y="3533663"/>
            <a:ext cx="2492060" cy="1708172"/>
          </a:xfrm>
          <a:prstGeom prst="rect">
            <a:avLst/>
          </a:prstGeom>
          <a:noFill/>
          <a:ln>
            <a:noFill/>
          </a:ln>
        </p:spPr>
      </p:pic>
      <p:sp>
        <p:nvSpPr>
          <p:cNvPr id="139" name="Google Shape;139;p1"/>
          <p:cNvSpPr txBox="1"/>
          <p:nvPr/>
        </p:nvSpPr>
        <p:spPr>
          <a:xfrm>
            <a:off x="3253351" y="4277863"/>
            <a:ext cx="3399300" cy="485700"/>
          </a:xfrm>
          <a:prstGeom prst="rect">
            <a:avLst/>
          </a:prstGeom>
          <a:noFill/>
          <a:ln>
            <a:noFill/>
          </a:ln>
        </p:spPr>
        <p:txBody>
          <a:bodyPr anchorCtr="0" anchor="t" bIns="0" lIns="0" spcFirstLastPara="1" rIns="0" wrap="square" tIns="5925">
            <a:spAutoFit/>
          </a:bodyPr>
          <a:lstStyle/>
          <a:p>
            <a:pPr indent="0" lvl="0" marL="12700" marR="0" rtl="0" algn="ctr">
              <a:lnSpc>
                <a:spcPct val="112000"/>
              </a:lnSpc>
              <a:spcBef>
                <a:spcPts val="0"/>
              </a:spcBef>
              <a:spcAft>
                <a:spcPts val="0"/>
              </a:spcAft>
              <a:buClr>
                <a:schemeClr val="dk1"/>
              </a:buClr>
              <a:buSzPts val="1100"/>
              <a:buFont typeface="Arial"/>
              <a:buNone/>
            </a:pPr>
            <a:r>
              <a:rPr b="1" i="0" lang="en-GB" sz="1450" u="none" cap="none" strike="noStrike">
                <a:solidFill>
                  <a:srgbClr val="0484AF"/>
                </a:solidFill>
                <a:latin typeface="Inter"/>
                <a:ea typeface="Inter"/>
                <a:cs typeface="Inter"/>
                <a:sym typeface="Inter"/>
              </a:rPr>
              <a:t>Navigating the narrative…</a:t>
            </a:r>
            <a:endParaRPr b="1" i="0" sz="1450" u="none" cap="none" strike="noStrike">
              <a:solidFill>
                <a:srgbClr val="0484AF"/>
              </a:solidFill>
              <a:latin typeface="Inter"/>
              <a:ea typeface="Inter"/>
              <a:cs typeface="Inter"/>
              <a:sym typeface="Inter"/>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nvSpPr>
        <p:spPr>
          <a:xfrm rot="720000">
            <a:off x="726225" y="5829837"/>
            <a:ext cx="76157" cy="73418"/>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145" name="Google Shape;145;p7"/>
          <p:cNvSpPr txBox="1"/>
          <p:nvPr>
            <p:ph type="title"/>
          </p:nvPr>
        </p:nvSpPr>
        <p:spPr>
          <a:xfrm>
            <a:off x="177519" y="210401"/>
            <a:ext cx="4439865" cy="735467"/>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OBJECTIVES</a:t>
            </a:r>
            <a:endParaRPr sz="4730"/>
          </a:p>
        </p:txBody>
      </p:sp>
      <p:sp>
        <p:nvSpPr>
          <p:cNvPr id="146" name="Google Shape;146;p7"/>
          <p:cNvSpPr txBox="1"/>
          <p:nvPr/>
        </p:nvSpPr>
        <p:spPr>
          <a:xfrm>
            <a:off x="600128" y="1421777"/>
            <a:ext cx="5132600"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develop collective understanding and knowledge on the identity of place to strength the services that are relevant to meet the needs of children, young people &amp; young adults.</a:t>
            </a:r>
            <a:endParaRPr b="0" i="0" sz="1200" u="none" cap="none" strike="noStrike">
              <a:solidFill>
                <a:srgbClr val="000000"/>
              </a:solidFill>
              <a:latin typeface="Inter"/>
              <a:ea typeface="Inter"/>
              <a:cs typeface="Inter"/>
              <a:sym typeface="Inter"/>
            </a:endParaRPr>
          </a:p>
        </p:txBody>
      </p:sp>
      <p:sp>
        <p:nvSpPr>
          <p:cNvPr id="147" name="Google Shape;147;p7"/>
          <p:cNvSpPr txBox="1"/>
          <p:nvPr/>
        </p:nvSpPr>
        <p:spPr>
          <a:xfrm>
            <a:off x="641670" y="2488264"/>
            <a:ext cx="5038200" cy="620100"/>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deliver ambitious and high quality opportunities and experiences for children, young people &amp; young adults and strengthen best practice for the sector to meet soft, hard and transferable skills. </a:t>
            </a:r>
            <a:endParaRPr b="0" i="0" sz="1200" u="none" cap="none" strike="noStrike">
              <a:solidFill>
                <a:srgbClr val="343A40"/>
              </a:solidFill>
              <a:latin typeface="Inter"/>
              <a:ea typeface="Inter"/>
              <a:cs typeface="Inter"/>
              <a:sym typeface="Inter"/>
            </a:endParaRPr>
          </a:p>
        </p:txBody>
      </p:sp>
      <p:grpSp>
        <p:nvGrpSpPr>
          <p:cNvPr id="148" name="Google Shape;148;p7"/>
          <p:cNvGrpSpPr/>
          <p:nvPr/>
        </p:nvGrpSpPr>
        <p:grpSpPr>
          <a:xfrm>
            <a:off x="182499" y="1200525"/>
            <a:ext cx="297504" cy="297868"/>
            <a:chOff x="942378" y="3663613"/>
            <a:chExt cx="603781" cy="604520"/>
          </a:xfrm>
        </p:grpSpPr>
        <p:sp>
          <p:nvSpPr>
            <p:cNvPr id="149" name="Google Shape;149;p7"/>
            <p:cNvSpPr/>
            <p:nvPr/>
          </p:nvSpPr>
          <p:spPr>
            <a:xfrm>
              <a:off x="1544254" y="3962077"/>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0" name="Google Shape;150;p7"/>
            <p:cNvPicPr preferRelativeResize="0"/>
            <p:nvPr/>
          </p:nvPicPr>
          <p:blipFill rotWithShape="1">
            <a:blip r:embed="rId3">
              <a:alphaModFix/>
            </a:blip>
            <a:srcRect b="0" l="0" r="0" t="0"/>
            <a:stretch/>
          </p:blipFill>
          <p:spPr>
            <a:xfrm>
              <a:off x="1420751" y="3721811"/>
              <a:ext cx="118035" cy="197759"/>
            </a:xfrm>
            <a:prstGeom prst="rect">
              <a:avLst/>
            </a:prstGeom>
            <a:noFill/>
            <a:ln>
              <a:noFill/>
            </a:ln>
          </p:spPr>
        </p:pic>
        <p:sp>
          <p:nvSpPr>
            <p:cNvPr id="151" name="Google Shape;151;p7"/>
            <p:cNvSpPr/>
            <p:nvPr/>
          </p:nvSpPr>
          <p:spPr>
            <a:xfrm>
              <a:off x="942378" y="366361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67"/>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697"/>
                  </a:lnTo>
                  <a:lnTo>
                    <a:pt x="140322" y="45732"/>
                  </a:lnTo>
                  <a:close/>
                </a:path>
                <a:path extrusionOk="0" h="604520" w="602615">
                  <a:moveTo>
                    <a:pt x="142049" y="45516"/>
                  </a:moveTo>
                  <a:lnTo>
                    <a:pt x="141668" y="45720"/>
                  </a:lnTo>
                  <a:lnTo>
                    <a:pt x="141135" y="46228"/>
                  </a:lnTo>
                  <a:lnTo>
                    <a:pt x="141770" y="45720"/>
                  </a:lnTo>
                  <a:lnTo>
                    <a:pt x="141897" y="45643"/>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85"/>
                  </a:lnTo>
                  <a:lnTo>
                    <a:pt x="421297" y="24904"/>
                  </a:lnTo>
                  <a:lnTo>
                    <a:pt x="418757" y="24320"/>
                  </a:lnTo>
                  <a:lnTo>
                    <a:pt x="417550" y="24015"/>
                  </a:lnTo>
                  <a:lnTo>
                    <a:pt x="416547" y="23939"/>
                  </a:lnTo>
                  <a:lnTo>
                    <a:pt x="416699" y="24320"/>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62"/>
                  </a:lnTo>
                  <a:lnTo>
                    <a:pt x="428015" y="28359"/>
                  </a:lnTo>
                  <a:lnTo>
                    <a:pt x="429514" y="29083"/>
                  </a:lnTo>
                  <a:lnTo>
                    <a:pt x="430949" y="29832"/>
                  </a:lnTo>
                  <a:close/>
                </a:path>
                <a:path extrusionOk="0" h="604520" w="602615">
                  <a:moveTo>
                    <a:pt x="433222" y="30670"/>
                  </a:moveTo>
                  <a:lnTo>
                    <a:pt x="430898" y="29438"/>
                  </a:lnTo>
                  <a:lnTo>
                    <a:pt x="430377" y="29362"/>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82"/>
                  </a:lnTo>
                  <a:lnTo>
                    <a:pt x="464299" y="52590"/>
                  </a:lnTo>
                  <a:lnTo>
                    <a:pt x="462076" y="51435"/>
                  </a:lnTo>
                  <a:lnTo>
                    <a:pt x="461886" y="52705"/>
                  </a:lnTo>
                  <a:lnTo>
                    <a:pt x="465759" y="54457"/>
                  </a:lnTo>
                  <a:lnTo>
                    <a:pt x="469633" y="57086"/>
                  </a:lnTo>
                  <a:lnTo>
                    <a:pt x="468960" y="56603"/>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09"/>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54"/>
                  </a:moveTo>
                  <a:lnTo>
                    <a:pt x="496493" y="77470"/>
                  </a:lnTo>
                  <a:lnTo>
                    <a:pt x="493445" y="72390"/>
                  </a:lnTo>
                  <a:lnTo>
                    <a:pt x="492798" y="72390"/>
                  </a:lnTo>
                  <a:lnTo>
                    <a:pt x="486918" y="68580"/>
                  </a:lnTo>
                  <a:lnTo>
                    <a:pt x="488594" y="69850"/>
                  </a:lnTo>
                  <a:lnTo>
                    <a:pt x="496773" y="78854"/>
                  </a:lnTo>
                  <a:close/>
                </a:path>
                <a:path extrusionOk="0" h="604520" w="602615">
                  <a:moveTo>
                    <a:pt x="497801" y="80010"/>
                  </a:moveTo>
                  <a:lnTo>
                    <a:pt x="496773" y="78854"/>
                  </a:lnTo>
                  <a:lnTo>
                    <a:pt x="496849" y="79273"/>
                  </a:lnTo>
                  <a:lnTo>
                    <a:pt x="497801" y="80010"/>
                  </a:lnTo>
                  <a:close/>
                </a:path>
                <a:path extrusionOk="0" h="604520" w="602615">
                  <a:moveTo>
                    <a:pt x="597941" y="344678"/>
                  </a:moveTo>
                  <a:lnTo>
                    <a:pt x="597420" y="348970"/>
                  </a:lnTo>
                  <a:lnTo>
                    <a:pt x="597623" y="347967"/>
                  </a:lnTo>
                  <a:lnTo>
                    <a:pt x="597839" y="346265"/>
                  </a:lnTo>
                  <a:lnTo>
                    <a:pt x="597941" y="344678"/>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73"/>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43"/>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59"/>
                  </a:moveTo>
                  <a:lnTo>
                    <a:pt x="600392" y="303187"/>
                  </a:lnTo>
                  <a:lnTo>
                    <a:pt x="600519" y="307352"/>
                  </a:lnTo>
                  <a:lnTo>
                    <a:pt x="600100" y="308419"/>
                  </a:lnTo>
                  <a:lnTo>
                    <a:pt x="601878" y="306959"/>
                  </a:lnTo>
                  <a:close/>
                </a:path>
                <a:path extrusionOk="0" h="604520" w="602615">
                  <a:moveTo>
                    <a:pt x="602551" y="314261"/>
                  </a:moveTo>
                  <a:lnTo>
                    <a:pt x="601522" y="318300"/>
                  </a:lnTo>
                  <a:lnTo>
                    <a:pt x="601637" y="319036"/>
                  </a:lnTo>
                  <a:lnTo>
                    <a:pt x="601649" y="319798"/>
                  </a:lnTo>
                  <a:lnTo>
                    <a:pt x="601726" y="320535"/>
                  </a:lnTo>
                  <a:lnTo>
                    <a:pt x="602132" y="318452"/>
                  </a:lnTo>
                  <a:lnTo>
                    <a:pt x="602284" y="316357"/>
                  </a:lnTo>
                  <a:lnTo>
                    <a:pt x="602551" y="314261"/>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2" name="Google Shape;152;p7"/>
          <p:cNvGrpSpPr/>
          <p:nvPr/>
        </p:nvGrpSpPr>
        <p:grpSpPr>
          <a:xfrm>
            <a:off x="202558" y="2276200"/>
            <a:ext cx="297504" cy="297868"/>
            <a:chOff x="942378" y="5108593"/>
            <a:chExt cx="603781" cy="604520"/>
          </a:xfrm>
        </p:grpSpPr>
        <p:sp>
          <p:nvSpPr>
            <p:cNvPr id="153" name="Google Shape;153;p7"/>
            <p:cNvSpPr/>
            <p:nvPr/>
          </p:nvSpPr>
          <p:spPr>
            <a:xfrm>
              <a:off x="1544254" y="5407059"/>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4" name="Google Shape;154;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55" name="Google Shape;155;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6" name="Google Shape;156;p7"/>
          <p:cNvGrpSpPr/>
          <p:nvPr/>
        </p:nvGrpSpPr>
        <p:grpSpPr>
          <a:xfrm>
            <a:off x="5652361" y="-310167"/>
            <a:ext cx="5224114" cy="6253768"/>
            <a:chOff x="10402819" y="681"/>
            <a:chExt cx="9701280" cy="11307875"/>
          </a:xfrm>
        </p:grpSpPr>
        <p:pic>
          <p:nvPicPr>
            <p:cNvPr id="157" name="Google Shape;157;p7"/>
            <p:cNvPicPr preferRelativeResize="0"/>
            <p:nvPr/>
          </p:nvPicPr>
          <p:blipFill rotWithShape="1">
            <a:blip r:embed="rId5">
              <a:alphaModFix/>
            </a:blip>
            <a:srcRect b="0" l="0" r="0" t="0"/>
            <a:stretch/>
          </p:blipFill>
          <p:spPr>
            <a:xfrm>
              <a:off x="10402819" y="681"/>
              <a:ext cx="9701280" cy="11307875"/>
            </a:xfrm>
            <a:prstGeom prst="rect">
              <a:avLst/>
            </a:prstGeom>
            <a:noFill/>
            <a:ln>
              <a:noFill/>
            </a:ln>
          </p:spPr>
        </p:pic>
        <p:sp>
          <p:nvSpPr>
            <p:cNvPr id="158" name="Google Shape;158;p7"/>
            <p:cNvSpPr/>
            <p:nvPr/>
          </p:nvSpPr>
          <p:spPr>
            <a:xfrm>
              <a:off x="18591872" y="11093488"/>
              <a:ext cx="29845" cy="29845"/>
            </a:xfrm>
            <a:custGeom>
              <a:rect b="b" l="l" r="r" t="t"/>
              <a:pathLst>
                <a:path extrusionOk="0" h="29845" w="29844">
                  <a:moveTo>
                    <a:pt x="3139" y="0"/>
                  </a:moveTo>
                  <a:lnTo>
                    <a:pt x="0" y="6319"/>
                  </a:lnTo>
                  <a:lnTo>
                    <a:pt x="995" y="9546"/>
                  </a:lnTo>
                  <a:lnTo>
                    <a:pt x="10669" y="25626"/>
                  </a:lnTo>
                  <a:lnTo>
                    <a:pt x="18625" y="29323"/>
                  </a:lnTo>
                  <a:lnTo>
                    <a:pt x="24881" y="27543"/>
                  </a:lnTo>
                  <a:lnTo>
                    <a:pt x="29455" y="27190"/>
                  </a:lnTo>
                  <a:lnTo>
                    <a:pt x="12321" y="2864"/>
                  </a:lnTo>
                  <a:lnTo>
                    <a:pt x="3139" y="0"/>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9" name="Google Shape;159;p7"/>
            <p:cNvPicPr preferRelativeResize="0"/>
            <p:nvPr/>
          </p:nvPicPr>
          <p:blipFill rotWithShape="1">
            <a:blip r:embed="rId6">
              <a:alphaModFix/>
            </a:blip>
            <a:srcRect b="0" l="0" r="0" t="0"/>
            <a:stretch/>
          </p:blipFill>
          <p:spPr>
            <a:xfrm>
              <a:off x="11870716" y="837011"/>
              <a:ext cx="8202703" cy="10471543"/>
            </a:xfrm>
            <a:prstGeom prst="rect">
              <a:avLst/>
            </a:prstGeom>
            <a:noFill/>
            <a:ln>
              <a:noFill/>
            </a:ln>
          </p:spPr>
        </p:pic>
      </p:grpSp>
      <p:sp>
        <p:nvSpPr>
          <p:cNvPr id="160" name="Google Shape;160;p7"/>
          <p:cNvSpPr txBox="1"/>
          <p:nvPr/>
        </p:nvSpPr>
        <p:spPr>
          <a:xfrm>
            <a:off x="299468" y="1234078"/>
            <a:ext cx="63563"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1</a:t>
            </a:r>
            <a:endParaRPr b="0" i="0" sz="1453" u="none" cap="none" strike="noStrike">
              <a:solidFill>
                <a:srgbClr val="000000"/>
              </a:solidFill>
              <a:latin typeface="Big Shoulders"/>
              <a:ea typeface="Big Shoulders"/>
              <a:cs typeface="Big Shoulders"/>
              <a:sym typeface="Big Shoulders"/>
            </a:endParaRPr>
          </a:p>
        </p:txBody>
      </p:sp>
      <p:sp>
        <p:nvSpPr>
          <p:cNvPr id="161" name="Google Shape;161;p7"/>
          <p:cNvSpPr txBox="1"/>
          <p:nvPr/>
        </p:nvSpPr>
        <p:spPr>
          <a:xfrm>
            <a:off x="299468" y="2309692"/>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2</a:t>
            </a:r>
            <a:endParaRPr b="0" i="0" sz="1453" u="none" cap="none" strike="noStrike">
              <a:solidFill>
                <a:srgbClr val="000000"/>
              </a:solidFill>
              <a:latin typeface="Big Shoulders"/>
              <a:ea typeface="Big Shoulders"/>
              <a:cs typeface="Big Shoulders"/>
              <a:sym typeface="Big Shoulders"/>
            </a:endParaRPr>
          </a:p>
        </p:txBody>
      </p:sp>
      <p:sp>
        <p:nvSpPr>
          <p:cNvPr id="162" name="Google Shape;162;p7"/>
          <p:cNvSpPr txBox="1"/>
          <p:nvPr/>
        </p:nvSpPr>
        <p:spPr>
          <a:xfrm>
            <a:off x="596549" y="1132842"/>
            <a:ext cx="15954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Pride of Place</a:t>
            </a:r>
            <a:endParaRPr b="1" i="0" sz="1700" u="none" cap="none" strike="noStrike">
              <a:solidFill>
                <a:srgbClr val="0484AF"/>
              </a:solidFill>
              <a:latin typeface="Inter SemiBold"/>
              <a:ea typeface="Inter SemiBold"/>
              <a:cs typeface="Inter SemiBold"/>
              <a:sym typeface="Inter SemiBold"/>
            </a:endParaRPr>
          </a:p>
        </p:txBody>
      </p:sp>
      <p:sp>
        <p:nvSpPr>
          <p:cNvPr id="163" name="Google Shape;163;p7"/>
          <p:cNvSpPr txBox="1"/>
          <p:nvPr/>
        </p:nvSpPr>
        <p:spPr>
          <a:xfrm>
            <a:off x="638801" y="2200007"/>
            <a:ext cx="40818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Positive Programmes &amp; Principles</a:t>
            </a:r>
            <a:endParaRPr b="1" i="0" sz="1700" u="none" cap="none" strike="noStrike">
              <a:solidFill>
                <a:srgbClr val="0484AF"/>
              </a:solidFill>
              <a:latin typeface="Inter SemiBold"/>
              <a:ea typeface="Inter SemiBold"/>
              <a:cs typeface="Inter SemiBold"/>
              <a:sym typeface="Inter SemiBold"/>
            </a:endParaRPr>
          </a:p>
        </p:txBody>
      </p:sp>
      <p:sp>
        <p:nvSpPr>
          <p:cNvPr id="164" name="Google Shape;164;p7"/>
          <p:cNvSpPr txBox="1"/>
          <p:nvPr/>
        </p:nvSpPr>
        <p:spPr>
          <a:xfrm>
            <a:off x="638801" y="3564857"/>
            <a:ext cx="4868400" cy="620100"/>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build on the strengths and needs of children, young people &amp; young adults to thrive and be resilient into adulthood.</a:t>
            </a:r>
            <a:endParaRPr b="0" i="0" sz="1200" u="none" cap="none" strike="noStrike">
              <a:solidFill>
                <a:srgbClr val="343A40"/>
              </a:solidFill>
              <a:latin typeface="Inter"/>
              <a:ea typeface="Inter"/>
              <a:cs typeface="Inter"/>
              <a:sym typeface="Inter"/>
            </a:endParaRPr>
          </a:p>
          <a:p>
            <a:pPr indent="0" lvl="0" marL="6257" marR="2503" rtl="0" algn="l">
              <a:lnSpc>
                <a:spcPct val="116300"/>
              </a:lnSpc>
              <a:spcBef>
                <a:spcPts val="0"/>
              </a:spcBef>
              <a:spcAft>
                <a:spcPts val="0"/>
              </a:spcAft>
              <a:buClr>
                <a:srgbClr val="000000"/>
              </a:buClr>
              <a:buSzPts val="1200"/>
              <a:buFont typeface="Arial"/>
              <a:buNone/>
            </a:pPr>
            <a:r>
              <a:t/>
            </a:r>
            <a:endParaRPr b="0" i="0" sz="1200" u="none" cap="none" strike="noStrike">
              <a:solidFill>
                <a:srgbClr val="343A40"/>
              </a:solidFill>
              <a:latin typeface="Inter"/>
              <a:ea typeface="Inter"/>
              <a:cs typeface="Inter"/>
              <a:sym typeface="Inter"/>
            </a:endParaRPr>
          </a:p>
        </p:txBody>
      </p:sp>
      <p:grpSp>
        <p:nvGrpSpPr>
          <p:cNvPr id="165" name="Google Shape;165;p7"/>
          <p:cNvGrpSpPr/>
          <p:nvPr/>
        </p:nvGrpSpPr>
        <p:grpSpPr>
          <a:xfrm>
            <a:off x="202558" y="3332775"/>
            <a:ext cx="297504" cy="297868"/>
            <a:chOff x="942378" y="5108593"/>
            <a:chExt cx="603781" cy="604520"/>
          </a:xfrm>
        </p:grpSpPr>
        <p:sp>
          <p:nvSpPr>
            <p:cNvPr id="166" name="Google Shape;166;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7" name="Google Shape;167;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68" name="Google Shape;168;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69" name="Google Shape;169;p7"/>
          <p:cNvSpPr txBox="1"/>
          <p:nvPr/>
        </p:nvSpPr>
        <p:spPr>
          <a:xfrm>
            <a:off x="299468" y="3366267"/>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3</a:t>
            </a:r>
            <a:endParaRPr b="0" i="0" sz="1453" u="none" cap="none" strike="noStrike">
              <a:solidFill>
                <a:srgbClr val="000000"/>
              </a:solidFill>
              <a:latin typeface="Big Shoulders"/>
              <a:ea typeface="Big Shoulders"/>
              <a:cs typeface="Big Shoulders"/>
              <a:sym typeface="Big Shoulders"/>
            </a:endParaRPr>
          </a:p>
        </p:txBody>
      </p:sp>
      <p:sp>
        <p:nvSpPr>
          <p:cNvPr id="170" name="Google Shape;170;p7"/>
          <p:cNvSpPr txBox="1"/>
          <p:nvPr/>
        </p:nvSpPr>
        <p:spPr>
          <a:xfrm>
            <a:off x="641670" y="3276600"/>
            <a:ext cx="40515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Powering Participants &amp; People</a:t>
            </a:r>
            <a:endParaRPr b="1" i="0" sz="1700" u="none" cap="none" strike="noStrike">
              <a:solidFill>
                <a:srgbClr val="0484AF"/>
              </a:solidFill>
              <a:latin typeface="Inter SemiBold"/>
              <a:ea typeface="Inter SemiBold"/>
              <a:cs typeface="Inter SemiBold"/>
              <a:sym typeface="Inter SemiBold"/>
            </a:endParaRPr>
          </a:p>
        </p:txBody>
      </p:sp>
      <p:sp>
        <p:nvSpPr>
          <p:cNvPr id="171" name="Google Shape;171;p7"/>
          <p:cNvSpPr txBox="1"/>
          <p:nvPr/>
        </p:nvSpPr>
        <p:spPr>
          <a:xfrm>
            <a:off x="638801" y="4366464"/>
            <a:ext cx="4774980" cy="434136"/>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influence policy and investment to prioritise services for children, young people &amp; young adults.</a:t>
            </a:r>
            <a:endParaRPr b="0" i="0" sz="1200" u="none" cap="none" strike="noStrike">
              <a:solidFill>
                <a:srgbClr val="343A40"/>
              </a:solidFill>
              <a:latin typeface="Inter"/>
              <a:ea typeface="Inter"/>
              <a:cs typeface="Inter"/>
              <a:sym typeface="Inter"/>
            </a:endParaRPr>
          </a:p>
        </p:txBody>
      </p:sp>
      <p:grpSp>
        <p:nvGrpSpPr>
          <p:cNvPr id="172" name="Google Shape;172;p7"/>
          <p:cNvGrpSpPr/>
          <p:nvPr/>
        </p:nvGrpSpPr>
        <p:grpSpPr>
          <a:xfrm>
            <a:off x="202558" y="4157229"/>
            <a:ext cx="297504" cy="297868"/>
            <a:chOff x="942378" y="5108593"/>
            <a:chExt cx="603781" cy="604520"/>
          </a:xfrm>
        </p:grpSpPr>
        <p:sp>
          <p:nvSpPr>
            <p:cNvPr id="173" name="Google Shape;173;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74" name="Google Shape;174;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75" name="Google Shape;175;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6" name="Google Shape;176;p7"/>
          <p:cNvSpPr txBox="1"/>
          <p:nvPr/>
        </p:nvSpPr>
        <p:spPr>
          <a:xfrm>
            <a:off x="299468" y="4190721"/>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4</a:t>
            </a:r>
            <a:endParaRPr b="0" i="0" sz="1453" u="none" cap="none" strike="noStrike">
              <a:solidFill>
                <a:srgbClr val="000000"/>
              </a:solidFill>
              <a:latin typeface="Big Shoulders"/>
              <a:ea typeface="Big Shoulders"/>
              <a:cs typeface="Big Shoulders"/>
              <a:sym typeface="Big Shoulders"/>
            </a:endParaRPr>
          </a:p>
        </p:txBody>
      </p:sp>
      <p:sp>
        <p:nvSpPr>
          <p:cNvPr id="177" name="Google Shape;177;p7"/>
          <p:cNvSpPr txBox="1"/>
          <p:nvPr/>
        </p:nvSpPr>
        <p:spPr>
          <a:xfrm>
            <a:off x="638801" y="4085143"/>
            <a:ext cx="38340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Pushing Performance &amp; Policy</a:t>
            </a:r>
            <a:endParaRPr b="1" i="0" sz="1700" u="none" cap="none" strike="noStrike">
              <a:solidFill>
                <a:srgbClr val="0484AF"/>
              </a:solidFill>
              <a:latin typeface="Inter SemiBold"/>
              <a:ea typeface="Inter SemiBold"/>
              <a:cs typeface="Inter SemiBold"/>
              <a:sym typeface="Inter SemiBold"/>
            </a:endParaRPr>
          </a:p>
        </p:txBody>
      </p:sp>
      <p:sp>
        <p:nvSpPr>
          <p:cNvPr id="178" name="Google Shape;178;p7"/>
          <p:cNvSpPr txBox="1"/>
          <p:nvPr/>
        </p:nvSpPr>
        <p:spPr>
          <a:xfrm>
            <a:off x="638800" y="5158121"/>
            <a:ext cx="5210700" cy="620100"/>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ensure our workforce, volunteers, board, volunteers are dynamic, diverse and driven to be reputable, responsive and represent a rights-based approach for people and place.</a:t>
            </a:r>
            <a:endParaRPr b="0" i="0" sz="1200" u="none" cap="none" strike="noStrike">
              <a:solidFill>
                <a:srgbClr val="343A40"/>
              </a:solidFill>
              <a:latin typeface="Inter"/>
              <a:ea typeface="Inter"/>
              <a:cs typeface="Inter"/>
              <a:sym typeface="Inter"/>
            </a:endParaRPr>
          </a:p>
        </p:txBody>
      </p:sp>
      <p:grpSp>
        <p:nvGrpSpPr>
          <p:cNvPr id="179" name="Google Shape;179;p7"/>
          <p:cNvGrpSpPr/>
          <p:nvPr/>
        </p:nvGrpSpPr>
        <p:grpSpPr>
          <a:xfrm>
            <a:off x="204376" y="4914878"/>
            <a:ext cx="297504" cy="297868"/>
            <a:chOff x="942378" y="5108593"/>
            <a:chExt cx="603781" cy="604520"/>
          </a:xfrm>
        </p:grpSpPr>
        <p:sp>
          <p:nvSpPr>
            <p:cNvPr id="180" name="Google Shape;180;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81" name="Google Shape;181;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82" name="Google Shape;182;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83" name="Google Shape;183;p7"/>
          <p:cNvSpPr txBox="1"/>
          <p:nvPr/>
        </p:nvSpPr>
        <p:spPr>
          <a:xfrm>
            <a:off x="301285" y="4948369"/>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a:ea typeface="Big Shoulders"/>
                <a:cs typeface="Big Shoulders"/>
                <a:sym typeface="Big Shoulders"/>
              </a:rPr>
              <a:t>5</a:t>
            </a:r>
            <a:endParaRPr b="0" i="0" sz="1453" u="none" cap="none" strike="noStrike">
              <a:solidFill>
                <a:srgbClr val="000000"/>
              </a:solidFill>
              <a:latin typeface="Big Shoulders"/>
              <a:ea typeface="Big Shoulders"/>
              <a:cs typeface="Big Shoulders"/>
              <a:sym typeface="Big Shoulders"/>
            </a:endParaRPr>
          </a:p>
        </p:txBody>
      </p:sp>
      <p:sp>
        <p:nvSpPr>
          <p:cNvPr id="184" name="Google Shape;184;p7"/>
          <p:cNvSpPr txBox="1"/>
          <p:nvPr/>
        </p:nvSpPr>
        <p:spPr>
          <a:xfrm>
            <a:off x="638801" y="4876800"/>
            <a:ext cx="3834000" cy="267600"/>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Playing our Part</a:t>
            </a:r>
            <a:endParaRPr b="1" i="0" sz="1700" u="none" cap="none" strike="noStrike">
              <a:solidFill>
                <a:srgbClr val="0484AF"/>
              </a:solidFill>
              <a:latin typeface="Inter SemiBold"/>
              <a:ea typeface="Inter SemiBold"/>
              <a:cs typeface="Inter SemiBold"/>
              <a:sym typeface="Inter SemiBold"/>
            </a:endParaRPr>
          </a:p>
        </p:txBody>
      </p:sp>
      <p:sp>
        <p:nvSpPr>
          <p:cNvPr id="185" name="Google Shape;185;p7"/>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8"/>
          <p:cNvPicPr preferRelativeResize="0"/>
          <p:nvPr/>
        </p:nvPicPr>
        <p:blipFill rotWithShape="1">
          <a:blip r:embed="rId3">
            <a:alphaModFix/>
          </a:blip>
          <a:srcRect b="0" l="0" r="0" t="0"/>
          <a:stretch/>
        </p:blipFill>
        <p:spPr>
          <a:xfrm rot="-2316927">
            <a:off x="-1330137" y="-586674"/>
            <a:ext cx="4134020" cy="4134020"/>
          </a:xfrm>
          <a:prstGeom prst="rect">
            <a:avLst/>
          </a:prstGeom>
          <a:noFill/>
          <a:ln>
            <a:noFill/>
          </a:ln>
        </p:spPr>
      </p:pic>
      <p:pic>
        <p:nvPicPr>
          <p:cNvPr id="191" name="Google Shape;191;p8"/>
          <p:cNvPicPr preferRelativeResize="0"/>
          <p:nvPr/>
        </p:nvPicPr>
        <p:blipFill rotWithShape="1">
          <a:blip r:embed="rId4">
            <a:alphaModFix/>
          </a:blip>
          <a:srcRect b="0" l="0" r="0" t="0"/>
          <a:stretch/>
        </p:blipFill>
        <p:spPr>
          <a:xfrm>
            <a:off x="6116940" y="4233725"/>
            <a:ext cx="5694757" cy="5694757"/>
          </a:xfrm>
          <a:prstGeom prst="rect">
            <a:avLst/>
          </a:prstGeom>
          <a:noFill/>
          <a:ln>
            <a:noFill/>
          </a:ln>
        </p:spPr>
      </p:pic>
      <p:pic>
        <p:nvPicPr>
          <p:cNvPr id="192" name="Google Shape;192;p8"/>
          <p:cNvPicPr preferRelativeResize="0"/>
          <p:nvPr/>
        </p:nvPicPr>
        <p:blipFill rotWithShape="1">
          <a:blip r:embed="rId5">
            <a:alphaModFix/>
          </a:blip>
          <a:srcRect b="0" l="0" r="0" t="0"/>
          <a:stretch/>
        </p:blipFill>
        <p:spPr>
          <a:xfrm rot="-1855220">
            <a:off x="6654757" y="-1220569"/>
            <a:ext cx="4246269" cy="4161626"/>
          </a:xfrm>
          <a:prstGeom prst="rect">
            <a:avLst/>
          </a:prstGeom>
          <a:noFill/>
          <a:ln>
            <a:noFill/>
          </a:ln>
        </p:spPr>
      </p:pic>
      <p:sp>
        <p:nvSpPr>
          <p:cNvPr id="193" name="Google Shape;193;p8"/>
          <p:cNvSpPr txBox="1"/>
          <p:nvPr/>
        </p:nvSpPr>
        <p:spPr>
          <a:xfrm>
            <a:off x="1594387" y="2735122"/>
            <a:ext cx="6570104" cy="1749169"/>
          </a:xfrm>
          <a:prstGeom prst="rect">
            <a:avLst/>
          </a:prstGeom>
          <a:noFill/>
          <a:ln>
            <a:noFill/>
          </a:ln>
        </p:spPr>
        <p:txBody>
          <a:bodyPr anchorCtr="0" anchor="t" bIns="0" lIns="0" spcFirstLastPara="1" rIns="0" wrap="square" tIns="6250">
            <a:spAutoFit/>
          </a:bodyPr>
          <a:lstStyle/>
          <a:p>
            <a:pPr indent="0" lvl="0" marL="0" marR="0" rtl="0" algn="ctr">
              <a:lnSpc>
                <a:spcPct val="107916"/>
              </a:lnSpc>
              <a:spcBef>
                <a:spcPts val="0"/>
              </a:spcBef>
              <a:spcAft>
                <a:spcPts val="0"/>
              </a:spcAft>
              <a:buClr>
                <a:schemeClr val="dk1"/>
              </a:buClr>
              <a:buSzPts val="1100"/>
              <a:buFont typeface="Inter"/>
              <a:buNone/>
            </a:pPr>
            <a:r>
              <a:rPr b="1" i="0" lang="en-GB" sz="2000" u="none" cap="none" strike="noStrike">
                <a:solidFill>
                  <a:schemeClr val="dk1"/>
                </a:solidFill>
                <a:latin typeface="Inter"/>
                <a:ea typeface="Inter"/>
                <a:cs typeface="Inter"/>
                <a:sym typeface="Inter"/>
              </a:rPr>
              <a:t>We are powered both by where we have come from and the positive energy moving forward with a ‘CAN’ do attitude.</a:t>
            </a:r>
            <a:endParaRPr b="0" i="0" sz="1400" u="none" cap="none" strike="noStrike">
              <a:solidFill>
                <a:srgbClr val="000000"/>
              </a:solidFill>
              <a:latin typeface="Arial"/>
              <a:ea typeface="Arial"/>
              <a:cs typeface="Arial"/>
              <a:sym typeface="Arial"/>
            </a:endParaRPr>
          </a:p>
          <a:p>
            <a:pPr indent="0" lvl="0" marL="0" marR="0" rtl="0" algn="ctr">
              <a:lnSpc>
                <a:spcPct val="107916"/>
              </a:lnSpc>
              <a:spcBef>
                <a:spcPts val="800"/>
              </a:spcBef>
              <a:spcAft>
                <a:spcPts val="0"/>
              </a:spcAft>
              <a:buClr>
                <a:schemeClr val="dk1"/>
              </a:buClr>
              <a:buSzPts val="1100"/>
              <a:buFont typeface="Arial"/>
              <a:buNone/>
            </a:pPr>
            <a:r>
              <a:rPr b="1" i="0" lang="en-GB" sz="2000" u="none" cap="none" strike="noStrike">
                <a:solidFill>
                  <a:schemeClr val="dk1"/>
                </a:solidFill>
                <a:latin typeface="Inter"/>
                <a:ea typeface="Inter"/>
                <a:cs typeface="Inter"/>
                <a:sym typeface="Inter"/>
              </a:rPr>
              <a:t>We hope everyone we work with will be able to power up change!</a:t>
            </a:r>
            <a:endParaRPr b="1" i="0" sz="2000" u="none" cap="none" strike="noStrike">
              <a:solidFill>
                <a:srgbClr val="000000"/>
              </a:solidFill>
              <a:latin typeface="Inter"/>
              <a:ea typeface="Inter"/>
              <a:cs typeface="Inter"/>
              <a:sym typeface="Inter"/>
            </a:endParaRPr>
          </a:p>
        </p:txBody>
      </p:sp>
      <p:sp>
        <p:nvSpPr>
          <p:cNvPr id="194" name="Google Shape;194;p8"/>
          <p:cNvSpPr/>
          <p:nvPr/>
        </p:nvSpPr>
        <p:spPr>
          <a:xfrm>
            <a:off x="4692120" y="2424288"/>
            <a:ext cx="275966" cy="205253"/>
          </a:xfrm>
          <a:custGeom>
            <a:rect b="b" l="l" r="r" t="t"/>
            <a:pathLst>
              <a:path extrusionOk="0" h="416560" w="560070">
                <a:moveTo>
                  <a:pt x="540925" y="0"/>
                </a:moveTo>
                <a:lnTo>
                  <a:pt x="429515" y="0"/>
                </a:lnTo>
                <a:lnTo>
                  <a:pt x="309309" y="227218"/>
                </a:lnTo>
                <a:lnTo>
                  <a:pt x="309309" y="416322"/>
                </a:lnTo>
                <a:lnTo>
                  <a:pt x="559982" y="416322"/>
                </a:lnTo>
                <a:lnTo>
                  <a:pt x="559982" y="208161"/>
                </a:lnTo>
                <a:lnTo>
                  <a:pt x="450038" y="208161"/>
                </a:lnTo>
                <a:lnTo>
                  <a:pt x="540925" y="0"/>
                </a:lnTo>
                <a:close/>
              </a:path>
              <a:path extrusionOk="0" h="416560" w="560070">
                <a:moveTo>
                  <a:pt x="231615" y="0"/>
                </a:moveTo>
                <a:lnTo>
                  <a:pt x="120205" y="0"/>
                </a:lnTo>
                <a:lnTo>
                  <a:pt x="0" y="227218"/>
                </a:lnTo>
                <a:lnTo>
                  <a:pt x="0" y="416322"/>
                </a:lnTo>
                <a:lnTo>
                  <a:pt x="250672" y="416322"/>
                </a:lnTo>
                <a:lnTo>
                  <a:pt x="250672" y="208161"/>
                </a:lnTo>
                <a:lnTo>
                  <a:pt x="140728" y="208161"/>
                </a:lnTo>
                <a:lnTo>
                  <a:pt x="231615"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 name="Google Shape;195;p8"/>
          <p:cNvSpPr/>
          <p:nvPr/>
        </p:nvSpPr>
        <p:spPr>
          <a:xfrm>
            <a:off x="4692120" y="4648200"/>
            <a:ext cx="275966" cy="205253"/>
          </a:xfrm>
          <a:custGeom>
            <a:rect b="b" l="l" r="r" t="t"/>
            <a:pathLst>
              <a:path extrusionOk="0" h="416559" w="560070">
                <a:moveTo>
                  <a:pt x="250672" y="0"/>
                </a:moveTo>
                <a:lnTo>
                  <a:pt x="0" y="0"/>
                </a:lnTo>
                <a:lnTo>
                  <a:pt x="0" y="208161"/>
                </a:lnTo>
                <a:lnTo>
                  <a:pt x="109944" y="208161"/>
                </a:lnTo>
                <a:lnTo>
                  <a:pt x="19057" y="416322"/>
                </a:lnTo>
                <a:lnTo>
                  <a:pt x="130467" y="416322"/>
                </a:lnTo>
                <a:lnTo>
                  <a:pt x="250672" y="189104"/>
                </a:lnTo>
                <a:lnTo>
                  <a:pt x="250672" y="0"/>
                </a:lnTo>
                <a:close/>
              </a:path>
              <a:path extrusionOk="0" h="416559" w="560070">
                <a:moveTo>
                  <a:pt x="559982" y="0"/>
                </a:moveTo>
                <a:lnTo>
                  <a:pt x="309309" y="0"/>
                </a:lnTo>
                <a:lnTo>
                  <a:pt x="309309" y="208161"/>
                </a:lnTo>
                <a:lnTo>
                  <a:pt x="419254" y="208161"/>
                </a:lnTo>
                <a:lnTo>
                  <a:pt x="328366" y="416322"/>
                </a:lnTo>
                <a:lnTo>
                  <a:pt x="439777" y="416322"/>
                </a:lnTo>
                <a:lnTo>
                  <a:pt x="559982" y="189104"/>
                </a:lnTo>
                <a:lnTo>
                  <a:pt x="559982"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6" name="Google Shape;196;p8"/>
          <p:cNvPicPr preferRelativeResize="0"/>
          <p:nvPr/>
        </p:nvPicPr>
        <p:blipFill rotWithShape="1">
          <a:blip r:embed="rId6">
            <a:alphaModFix/>
          </a:blip>
          <a:srcRect b="0" l="0" r="0" t="0"/>
          <a:stretch/>
        </p:blipFill>
        <p:spPr>
          <a:xfrm rot="-8194374">
            <a:off x="-791676" y="4285904"/>
            <a:ext cx="3455508" cy="3440804"/>
          </a:xfrm>
          <a:prstGeom prst="rect">
            <a:avLst/>
          </a:prstGeom>
          <a:noFill/>
          <a:ln>
            <a:noFill/>
          </a:ln>
        </p:spPr>
      </p:pic>
      <p:sp>
        <p:nvSpPr>
          <p:cNvPr id="197" name="Google Shape;197;p8"/>
          <p:cNvSpPr txBox="1"/>
          <p:nvPr/>
        </p:nvSpPr>
        <p:spPr>
          <a:xfrm>
            <a:off x="2667969" y="4924121"/>
            <a:ext cx="4141603"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Inter"/>
              <a:buNone/>
            </a:pPr>
            <a:r>
              <a:rPr b="0" i="0" lang="en-GB" sz="1600" u="none" cap="none" strike="noStrike">
                <a:solidFill>
                  <a:srgbClr val="000000"/>
                </a:solidFill>
                <a:latin typeface="Inter"/>
                <a:ea typeface="Inter"/>
                <a:cs typeface="Inter"/>
                <a:sym typeface="Inter"/>
              </a:rPr>
              <a:t>CEO - Jerrel Jackson FRSA MIoD MA BA</a:t>
            </a:r>
            <a:endParaRPr b="0" i="0" sz="1600" u="none" cap="none" strike="noStrike">
              <a:solidFill>
                <a:srgbClr val="00000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p:nvPr/>
        </p:nvSpPr>
        <p:spPr>
          <a:xfrm>
            <a:off x="3929755" y="173233"/>
            <a:ext cx="5605840"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9"/>
          <p:cNvSpPr txBox="1"/>
          <p:nvPr/>
        </p:nvSpPr>
        <p:spPr>
          <a:xfrm rot="720000">
            <a:off x="715732" y="574116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a:ea typeface="Big Shoulders"/>
                <a:cs typeface="Big Shoulders"/>
                <a:sym typeface="Big Shoulders"/>
              </a:rPr>
              <a:t>by</a:t>
            </a:r>
            <a:endParaRPr b="0" i="0" sz="467" u="none" cap="none" strike="noStrike">
              <a:solidFill>
                <a:srgbClr val="000000"/>
              </a:solidFill>
              <a:latin typeface="Big Shoulders"/>
              <a:ea typeface="Big Shoulders"/>
              <a:cs typeface="Big Shoulders"/>
              <a:sym typeface="Big Shoulders"/>
            </a:endParaRPr>
          </a:p>
        </p:txBody>
      </p:sp>
      <p:sp>
        <p:nvSpPr>
          <p:cNvPr id="204" name="Google Shape;204;p9"/>
          <p:cNvSpPr txBox="1"/>
          <p:nvPr>
            <p:ph type="title"/>
          </p:nvPr>
        </p:nvSpPr>
        <p:spPr>
          <a:xfrm>
            <a:off x="3929755" y="1162105"/>
            <a:ext cx="5068229" cy="56158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600">
                <a:solidFill>
                  <a:srgbClr val="1D2041"/>
                </a:solidFill>
              </a:rPr>
              <a:t>DUTIES &amp; RESPONSIBILITIES</a:t>
            </a:r>
            <a:endParaRPr sz="3600"/>
          </a:p>
        </p:txBody>
      </p:sp>
      <p:sp>
        <p:nvSpPr>
          <p:cNvPr id="205" name="Google Shape;205;p9"/>
          <p:cNvSpPr txBox="1"/>
          <p:nvPr/>
        </p:nvSpPr>
        <p:spPr>
          <a:xfrm>
            <a:off x="3839175" y="1851700"/>
            <a:ext cx="6034800" cy="4371600"/>
          </a:xfrm>
          <a:prstGeom prst="rect">
            <a:avLst/>
          </a:prstGeom>
          <a:noFill/>
          <a:ln>
            <a:noFill/>
          </a:ln>
        </p:spPr>
        <p:txBody>
          <a:bodyPr anchorCtr="0" anchor="t" bIns="0" lIns="0" spcFirstLastPara="1" rIns="0" wrap="square" tIns="5625">
            <a:spAutoFit/>
          </a:bodyPr>
          <a:lstStyle/>
          <a:p>
            <a:pPr indent="0" lvl="0" marL="0" marR="172720" rtl="0" algn="l">
              <a:lnSpc>
                <a:spcPct val="115000"/>
              </a:lnSpc>
              <a:spcBef>
                <a:spcPts val="0"/>
              </a:spcBef>
              <a:spcAft>
                <a:spcPts val="0"/>
              </a:spcAft>
              <a:buClr>
                <a:srgbClr val="000000"/>
              </a:buClr>
              <a:buSzPts val="1100"/>
              <a:buFont typeface="Arial"/>
              <a:buNone/>
            </a:pPr>
            <a:r>
              <a:rPr b="1" i="0" lang="en-GB" sz="1100" u="none" cap="none" strike="noStrike">
                <a:solidFill>
                  <a:srgbClr val="1D2041"/>
                </a:solidFill>
                <a:latin typeface="Inter"/>
                <a:ea typeface="Inter"/>
                <a:cs typeface="Inter"/>
                <a:sym typeface="Inter"/>
              </a:rPr>
              <a:t>Thematic Duties</a:t>
            </a:r>
            <a:endParaRPr b="0" i="0" sz="1100" u="none" cap="none" strike="noStrike">
              <a:solidFill>
                <a:srgbClr val="1D2041"/>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1100"/>
              <a:buFont typeface="Arial"/>
              <a:buNone/>
            </a:pPr>
            <a:r>
              <a:t/>
            </a:r>
            <a:endParaRPr b="0" i="0" sz="1100" u="sng" cap="none" strike="noStrike">
              <a:solidFill>
                <a:srgbClr val="1D2041"/>
              </a:solidFill>
              <a:latin typeface="Arial"/>
              <a:ea typeface="Arial"/>
              <a:cs typeface="Arial"/>
              <a:sym typeface="Arial"/>
            </a:endParaRPr>
          </a:p>
          <a:p>
            <a:pPr indent="0" lvl="0" marL="0" rtl="0" algn="l">
              <a:lnSpc>
                <a:spcPct val="115000"/>
              </a:lnSpc>
              <a:spcBef>
                <a:spcPts val="150"/>
              </a:spcBef>
              <a:spcAft>
                <a:spcPts val="0"/>
              </a:spcAft>
              <a:buNone/>
            </a:pPr>
            <a:r>
              <a:rPr b="1" lang="en-GB" sz="1200">
                <a:solidFill>
                  <a:schemeClr val="dk1"/>
                </a:solidFill>
                <a:latin typeface="Calibri"/>
                <a:ea typeface="Calibri"/>
                <a:cs typeface="Calibri"/>
                <a:sym typeface="Calibri"/>
              </a:rPr>
              <a:t>Network Leadership &amp; Programme Delivery</a:t>
            </a:r>
            <a:endParaRPr b="1" sz="12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Lead the strategic and operational delivery of the Black Country Network</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Oversee delivery across the five programme strands (below), translating strategy into clear plans, outputs, and outcomes.</a:t>
            </a:r>
            <a:endParaRPr sz="1100">
              <a:solidFill>
                <a:schemeClr val="dk1"/>
              </a:solidFill>
              <a:latin typeface="Calibri"/>
              <a:ea typeface="Calibri"/>
              <a:cs typeface="Calibri"/>
              <a:sym typeface="Calibri"/>
            </a:endParaRPr>
          </a:p>
          <a:p>
            <a:pPr indent="-298450" lvl="0" marL="914400" rtl="0" algn="l">
              <a:lnSpc>
                <a:spcPct val="115000"/>
              </a:lnSpc>
              <a:spcBef>
                <a:spcPts val="15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Building Alliance &amp; Membership</a:t>
            </a:r>
            <a:endParaRPr sz="1100">
              <a:solidFill>
                <a:schemeClr val="dk1"/>
              </a:solidFill>
              <a:latin typeface="Calibri"/>
              <a:ea typeface="Calibri"/>
              <a:cs typeface="Calibri"/>
              <a:sym typeface="Calibri"/>
            </a:endParaRPr>
          </a:p>
          <a:p>
            <a:pPr indent="-298450" lvl="0" marL="914400" rtl="0" algn="l">
              <a:lnSpc>
                <a:spcPct val="115000"/>
              </a:lnSpc>
              <a:spcBef>
                <a:spcPts val="15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Professional &amp; Peer Development</a:t>
            </a:r>
            <a:endParaRPr sz="1100">
              <a:solidFill>
                <a:schemeClr val="dk1"/>
              </a:solidFill>
              <a:latin typeface="Calibri"/>
              <a:ea typeface="Calibri"/>
              <a:cs typeface="Calibri"/>
              <a:sym typeface="Calibri"/>
            </a:endParaRPr>
          </a:p>
          <a:p>
            <a:pPr indent="-298450" lvl="0" marL="914400" rtl="0" algn="l">
              <a:lnSpc>
                <a:spcPct val="115000"/>
              </a:lnSpc>
              <a:spcBef>
                <a:spcPts val="15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Innovation &amp; Intervention Design</a:t>
            </a:r>
            <a:endParaRPr sz="1100">
              <a:solidFill>
                <a:schemeClr val="dk1"/>
              </a:solidFill>
              <a:latin typeface="Calibri"/>
              <a:ea typeface="Calibri"/>
              <a:cs typeface="Calibri"/>
              <a:sym typeface="Calibri"/>
            </a:endParaRPr>
          </a:p>
          <a:p>
            <a:pPr indent="-298450" lvl="0" marL="914400" rtl="0" algn="l">
              <a:lnSpc>
                <a:spcPct val="115000"/>
              </a:lnSpc>
              <a:spcBef>
                <a:spcPts val="15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Open Space Convening &amp; Connecting</a:t>
            </a:r>
            <a:endParaRPr sz="1100">
              <a:solidFill>
                <a:schemeClr val="dk1"/>
              </a:solidFill>
              <a:latin typeface="Calibri"/>
              <a:ea typeface="Calibri"/>
              <a:cs typeface="Calibri"/>
              <a:sym typeface="Calibri"/>
            </a:endParaRPr>
          </a:p>
          <a:p>
            <a:pPr indent="-298450" lvl="0" marL="914400" rtl="0" algn="l">
              <a:lnSpc>
                <a:spcPct val="115000"/>
              </a:lnSpc>
              <a:spcBef>
                <a:spcPts val="15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Youth Leadership, Voice &amp; Social Action</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Ensure the programme operates as a connected, learning-led ecosystem, rather than a set of standalone activities.</a:t>
            </a:r>
            <a:endParaRPr sz="1100">
              <a:solidFill>
                <a:schemeClr val="dk1"/>
              </a:solidFill>
              <a:latin typeface="Calibri"/>
              <a:ea typeface="Calibri"/>
              <a:cs typeface="Calibri"/>
              <a:sym typeface="Calibri"/>
            </a:endParaRPr>
          </a:p>
          <a:p>
            <a:pPr indent="-298450" lvl="0" marL="457200" rtl="0" algn="l">
              <a:lnSpc>
                <a:spcPct val="115000"/>
              </a:lnSpc>
              <a:spcBef>
                <a:spcPts val="150"/>
              </a:spcBef>
              <a:spcAft>
                <a:spcPts val="0"/>
              </a:spcAft>
              <a:buClr>
                <a:schemeClr val="dk1"/>
              </a:buClr>
              <a:buSzPts val="1100"/>
              <a:buFont typeface="Calibri"/>
              <a:buChar char="●"/>
            </a:pPr>
            <a:r>
              <a:rPr lang="en-GB" sz="1100">
                <a:solidFill>
                  <a:schemeClr val="dk1"/>
                </a:solidFill>
                <a:latin typeface="Calibri"/>
                <a:ea typeface="Calibri"/>
                <a:cs typeface="Calibri"/>
                <a:sym typeface="Calibri"/>
              </a:rPr>
              <a:t>To maintain the growth and development of the recruitment and retention of the network’s membership.</a:t>
            </a:r>
            <a:endParaRPr sz="1100">
              <a:solidFill>
                <a:schemeClr val="dk1"/>
              </a:solidFill>
              <a:latin typeface="Calibri"/>
              <a:ea typeface="Calibri"/>
              <a:cs typeface="Calibri"/>
              <a:sym typeface="Calibri"/>
            </a:endParaRPr>
          </a:p>
          <a:p>
            <a:pPr indent="0" lvl="0" marL="0" marR="0" rtl="0" algn="l">
              <a:lnSpc>
                <a:spcPct val="115000"/>
              </a:lnSpc>
              <a:spcBef>
                <a:spcPts val="150"/>
              </a:spcBef>
              <a:spcAft>
                <a:spcPts val="0"/>
              </a:spcAft>
              <a:buNone/>
            </a:pPr>
            <a:r>
              <a:t/>
            </a:r>
            <a:endParaRPr b="1" sz="1100">
              <a:solidFill>
                <a:schemeClr val="dk1"/>
              </a:solidFill>
              <a:latin typeface="Inter"/>
              <a:ea typeface="Inter"/>
              <a:cs typeface="Inter"/>
              <a:sym typeface="Inter"/>
            </a:endParaRPr>
          </a:p>
          <a:p>
            <a:pPr indent="45720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1D204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1D2041"/>
              </a:solidFill>
              <a:latin typeface="Inter"/>
              <a:ea typeface="Inter"/>
              <a:cs typeface="Inter"/>
              <a:sym typeface="Inter"/>
            </a:endParaRPr>
          </a:p>
          <a:p>
            <a:pPr indent="0" lvl="0" marL="0" marR="210820" rtl="0" algn="l">
              <a:lnSpc>
                <a:spcPct val="115000"/>
              </a:lnSpc>
              <a:spcBef>
                <a:spcPts val="285"/>
              </a:spcBef>
              <a:spcAft>
                <a:spcPts val="0"/>
              </a:spcAft>
              <a:buClr>
                <a:srgbClr val="000000"/>
              </a:buClr>
              <a:buSzPts val="1100"/>
              <a:buFont typeface="Arial"/>
              <a:buNone/>
            </a:pPr>
            <a:r>
              <a:t/>
            </a:r>
            <a:endParaRPr b="0" i="0" sz="1100" u="none" cap="none" strike="noStrike">
              <a:solidFill>
                <a:srgbClr val="000000"/>
              </a:solidFill>
              <a:latin typeface="Inter"/>
              <a:ea typeface="Inter"/>
              <a:cs typeface="Inter"/>
              <a:sym typeface="Inter"/>
            </a:endParaRPr>
          </a:p>
          <a:p>
            <a:pPr indent="-317500" lvl="0" marL="342900" marR="295275" rtl="0" algn="just">
              <a:lnSpc>
                <a:spcPct val="100000"/>
              </a:lnSpc>
              <a:spcBef>
                <a:spcPts val="285"/>
              </a:spcBef>
              <a:spcAft>
                <a:spcPts val="0"/>
              </a:spcAft>
              <a:buClr>
                <a:srgbClr val="1D2041"/>
              </a:buClr>
              <a:buSzPts val="400"/>
              <a:buFont typeface="Inter Thin"/>
              <a:buNone/>
            </a:pPr>
            <a:r>
              <a:t/>
            </a:r>
            <a:endParaRPr b="0" i="0" sz="1100" u="none" cap="none" strike="noStrike">
              <a:solidFill>
                <a:srgbClr val="000000"/>
              </a:solidFill>
              <a:latin typeface="Inter"/>
              <a:ea typeface="Inter"/>
              <a:cs typeface="Inter"/>
              <a:sym typeface="Inter"/>
            </a:endParaRPr>
          </a:p>
        </p:txBody>
      </p:sp>
      <p:sp>
        <p:nvSpPr>
          <p:cNvPr id="206" name="Google Shape;206;p9"/>
          <p:cNvSpPr txBox="1"/>
          <p:nvPr/>
        </p:nvSpPr>
        <p:spPr>
          <a:xfrm>
            <a:off x="7085065" y="657440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07" name="Google Shape;207;p9"/>
          <p:cNvPicPr preferRelativeResize="0"/>
          <p:nvPr/>
        </p:nvPicPr>
        <p:blipFill rotWithShape="1">
          <a:blip r:embed="rId4">
            <a:alphaModFix/>
          </a:blip>
          <a:srcRect b="0" l="0" r="0" t="0"/>
          <a:stretch/>
        </p:blipFill>
        <p:spPr>
          <a:xfrm rot="-248645">
            <a:off x="-2937117" y="245031"/>
            <a:ext cx="5296761" cy="5296761"/>
          </a:xfrm>
          <a:prstGeom prst="rect">
            <a:avLst/>
          </a:prstGeom>
          <a:noFill/>
          <a:ln>
            <a:noFill/>
          </a:ln>
        </p:spPr>
      </p:pic>
      <p:pic>
        <p:nvPicPr>
          <p:cNvPr id="208" name="Google Shape;208;p9"/>
          <p:cNvPicPr preferRelativeResize="0"/>
          <p:nvPr/>
        </p:nvPicPr>
        <p:blipFill rotWithShape="1">
          <a:blip r:embed="rId5">
            <a:alphaModFix/>
          </a:blip>
          <a:srcRect b="0" l="0" r="0" t="0"/>
          <a:stretch/>
        </p:blipFill>
        <p:spPr>
          <a:xfrm>
            <a:off x="-1765002" y="-1972546"/>
            <a:ext cx="5694757" cy="5694757"/>
          </a:xfrm>
          <a:prstGeom prst="rect">
            <a:avLst/>
          </a:prstGeom>
          <a:noFill/>
          <a:ln>
            <a:noFill/>
          </a:ln>
        </p:spPr>
      </p:pic>
      <p:pic>
        <p:nvPicPr>
          <p:cNvPr id="209" name="Google Shape;209;p9"/>
          <p:cNvPicPr preferRelativeResize="0"/>
          <p:nvPr/>
        </p:nvPicPr>
        <p:blipFill rotWithShape="1">
          <a:blip r:embed="rId6">
            <a:alphaModFix/>
          </a:blip>
          <a:srcRect b="0" l="0" r="0" t="0"/>
          <a:stretch/>
        </p:blipFill>
        <p:spPr>
          <a:xfrm rot="-977698">
            <a:off x="395630" y="1524946"/>
            <a:ext cx="3487873" cy="3420241"/>
          </a:xfrm>
          <a:prstGeom prst="rect">
            <a:avLst/>
          </a:prstGeom>
          <a:noFill/>
          <a:ln>
            <a:noFill/>
          </a:ln>
        </p:spPr>
      </p:pic>
      <p:pic>
        <p:nvPicPr>
          <p:cNvPr id="210" name="Google Shape;210;p9"/>
          <p:cNvPicPr preferRelativeResize="0"/>
          <p:nvPr/>
        </p:nvPicPr>
        <p:blipFill rotWithShape="1">
          <a:blip r:embed="rId7">
            <a:alphaModFix/>
          </a:blip>
          <a:srcRect b="0" l="0" r="0" t="0"/>
          <a:stretch/>
        </p:blipFill>
        <p:spPr>
          <a:xfrm flipH="1">
            <a:off x="-288737" y="743880"/>
            <a:ext cx="4350319" cy="3518854"/>
          </a:xfrm>
          <a:prstGeom prst="rect">
            <a:avLst/>
          </a:prstGeom>
          <a:noFill/>
          <a:ln>
            <a:noFill/>
          </a:ln>
        </p:spPr>
      </p:pic>
      <p:sp>
        <p:nvSpPr>
          <p:cNvPr id="211" name="Google Shape;211;p9"/>
          <p:cNvSpPr txBox="1"/>
          <p:nvPr/>
        </p:nvSpPr>
        <p:spPr>
          <a:xfrm>
            <a:off x="4129132" y="365494"/>
            <a:ext cx="5744700" cy="554100"/>
          </a:xfrm>
          <a:prstGeom prst="rect">
            <a:avLst/>
          </a:prstGeom>
          <a:noFill/>
          <a:ln>
            <a:noFill/>
          </a:ln>
        </p:spPr>
        <p:txBody>
          <a:bodyPr anchorCtr="0" anchor="t" bIns="0" lIns="0" spcFirstLastPara="1" rIns="0" wrap="square" tIns="0">
            <a:spAutoFit/>
          </a:bodyPr>
          <a:lstStyle/>
          <a:p>
            <a:pPr indent="0" lvl="0" marL="0" marR="0" rtl="0" algn="l">
              <a:lnSpc>
                <a:spcPct val="147805"/>
              </a:lnSpc>
              <a:spcBef>
                <a:spcPts val="0"/>
              </a:spcBef>
              <a:spcAft>
                <a:spcPts val="0"/>
              </a:spcAft>
              <a:buClr>
                <a:srgbClr val="000000"/>
              </a:buClr>
              <a:buSzPts val="3600"/>
              <a:buFont typeface="Arial"/>
              <a:buNone/>
            </a:pPr>
            <a:r>
              <a:rPr b="1" lang="en-GB" sz="3600">
                <a:solidFill>
                  <a:srgbClr val="FFFFFF"/>
                </a:solidFill>
                <a:latin typeface="Big Shoulders"/>
                <a:ea typeface="Big Shoulders"/>
                <a:cs typeface="Big Shoulders"/>
                <a:sym typeface="Big Shoulders"/>
              </a:rPr>
              <a:t>NETWORK MANAGER</a:t>
            </a:r>
            <a:endParaRPr b="1" i="0" sz="3600" u="none" cap="none" strike="noStrike">
              <a:solidFill>
                <a:srgbClr val="FFFFFF"/>
              </a:solidFill>
              <a:latin typeface="Big Shoulders"/>
              <a:ea typeface="Big Shoulders"/>
              <a:cs typeface="Big Shoulders"/>
              <a:sym typeface="Big Shoulder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2022-06-16T15:32:26Z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2022-06-16T00:00:00Z</vt:filetime>
  </property>
  <property fmtid="{D5CDD505-2E9C-101B-9397-08002B2CF9AE}" pid="3" name="Creator">
    <vt:lpwstr>Adobe InDesign 17.2 (Macintosh)</vt:lpwstr>
  </property>
  <property fmtid="{D5CDD505-2E9C-101B-9397-08002B2CF9AE}" pid="4" name="LastSaved">
    <vt:filetime>2022-06-16T00:00:00Z</vt:filetime>
  </property>
</Properties>
</file>