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906000"/>
  <p:notesSz cx="20104100" cy="11309350"/>
  <p:embeddedFontLst>
    <p:embeddedFont>
      <p:font typeface="Inter SemiBold"/>
      <p:regular r:id="rId21"/>
      <p:bold r:id="rId22"/>
      <p:italic r:id="rId23"/>
      <p:boldItalic r:id="rId24"/>
    </p:embeddedFont>
    <p:embeddedFont>
      <p:font typeface="Inter"/>
      <p:regular r:id="rId25"/>
      <p:bold r:id="rId26"/>
      <p:italic r:id="rId27"/>
      <p:boldItalic r:id="rId28"/>
    </p:embeddedFont>
    <p:embeddedFont>
      <p:font typeface="Montserrat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
          <p15:clr>
            <a:srgbClr val="A4A3A4"/>
          </p15:clr>
        </p15:guide>
        <p15:guide id="2" pos="1064">
          <p15:clr>
            <a:srgbClr val="A4A3A4"/>
          </p15:clr>
        </p15:guide>
      </p15:sldGuideLst>
    </p:ext>
    <p:ext uri="GoogleSlidesCustomDataVersion2">
      <go:slidesCustomData xmlns:go="http://customooxmlschemas.google.com/" r:id="rId33" roundtripDataSignature="AMtx7mh+MzLrrGlyetXE9iACR41DNNeI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77EAC3-62F1-4174-BBA9-C33F758D79E3}">
  <a:tblStyle styleId="{D377EAC3-62F1-4174-BBA9-C33F758D79E3}"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 orient="horz"/>
        <p:guide pos="106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InterSemiBold-bold.fntdata"/><Relationship Id="rId21" Type="http://schemas.openxmlformats.org/officeDocument/2006/relationships/font" Target="fonts/InterSemiBold-regular.fntdata"/><Relationship Id="rId24" Type="http://schemas.openxmlformats.org/officeDocument/2006/relationships/font" Target="fonts/InterSemiBold-boldItalic.fntdata"/><Relationship Id="rId23" Type="http://schemas.openxmlformats.org/officeDocument/2006/relationships/font" Target="fonts/Inter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Inter-bold.fntdata"/><Relationship Id="rId25" Type="http://schemas.openxmlformats.org/officeDocument/2006/relationships/font" Target="fonts/Inter-regular.fntdata"/><Relationship Id="rId28" Type="http://schemas.openxmlformats.org/officeDocument/2006/relationships/font" Target="fonts/Inter-boldItalic.fntdata"/><Relationship Id="rId27" Type="http://schemas.openxmlformats.org/officeDocument/2006/relationships/font" Target="fonts/Int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MontserratMedium-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c0a3dcca61_0_2: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c0a3dcca61_0_2: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1: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77adea941b_0_0: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277adea941b_0_0: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0: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c0a3dcca61_0_53: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1c0a3dcca61_0_53: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4: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5: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6: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640"/>
              <a:buFont typeface="Calibri"/>
              <a:buNone/>
            </a:pPr>
            <a:r>
              <a:t/>
            </a:r>
            <a:endParaRPr/>
          </a:p>
        </p:txBody>
      </p:sp>
      <p:sp>
        <p:nvSpPr>
          <p:cNvPr id="144" name="Google Shape;144;p7: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8: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9: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6"/>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Display"/>
                <a:ea typeface="Big Shoulders Display"/>
                <a:cs typeface="Big Shoulders Display"/>
                <a:sym typeface="Big Shoulders Dis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17"/>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 name="Google Shape;26;p17"/>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18"/>
          <p:cNvSpPr txBox="1"/>
          <p:nvPr>
            <p:ph type="ctrTitle"/>
          </p:nvPr>
        </p:nvSpPr>
        <p:spPr>
          <a:xfrm>
            <a:off x="742950" y="2125980"/>
            <a:ext cx="8420100" cy="7925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subTitle"/>
          </p:nvPr>
        </p:nvSpPr>
        <p:spPr>
          <a:xfrm>
            <a:off x="1485900" y="3840480"/>
            <a:ext cx="693420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19"/>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Display"/>
                <a:ea typeface="Big Shoulders Display"/>
                <a:cs typeface="Big Shoulders Display"/>
                <a:sym typeface="Big Shoulders Dis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 type="body"/>
          </p:nvPr>
        </p:nvSpPr>
        <p:spPr>
          <a:xfrm>
            <a:off x="49530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19"/>
          <p:cNvSpPr txBox="1"/>
          <p:nvPr>
            <p:ph idx="2" type="body"/>
          </p:nvPr>
        </p:nvSpPr>
        <p:spPr>
          <a:xfrm>
            <a:off x="510159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9"/>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0"/>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Display"/>
                <a:ea typeface="Big Shoulders Display"/>
                <a:cs typeface="Big Shoulders Display"/>
                <a:sym typeface="Big Shoulders Dis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0"/>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15"/>
          <p:cNvSpPr/>
          <p:nvPr/>
        </p:nvSpPr>
        <p:spPr>
          <a:xfrm>
            <a:off x="371477" y="5951876"/>
            <a:ext cx="9163206" cy="0"/>
          </a:xfrm>
          <a:custGeom>
            <a:rect b="b" l="l" r="r" t="t"/>
            <a:pathLst>
              <a:path extrusionOk="0" h="120000" w="18596610">
                <a:moveTo>
                  <a:pt x="0" y="0"/>
                </a:moveTo>
                <a:lnTo>
                  <a:pt x="18596292" y="0"/>
                </a:lnTo>
              </a:path>
            </a:pathLst>
          </a:custGeom>
          <a:noFill/>
          <a:ln cap="flat" cmpd="sng" w="9525">
            <a:solidFill>
              <a:srgbClr val="343A4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15"/>
          <p:cNvSpPr txBox="1"/>
          <p:nvPr>
            <p:ph type="title"/>
          </p:nvPr>
        </p:nvSpPr>
        <p:spPr>
          <a:xfrm>
            <a:off x="565166" y="1763406"/>
            <a:ext cx="1038785" cy="79252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5150" u="none" cap="none" strike="noStrike">
                <a:solidFill>
                  <a:schemeClr val="lt1"/>
                </a:solidFill>
                <a:latin typeface="Big Shoulders Display"/>
                <a:ea typeface="Big Shoulders Display"/>
                <a:cs typeface="Big Shoulders Display"/>
                <a:sym typeface="Big Shoulders Dis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5"/>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4" name="Google Shape;14;p15"/>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5"/>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5"/>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15"/>
          <p:cNvPicPr preferRelativeResize="0"/>
          <p:nvPr/>
        </p:nvPicPr>
        <p:blipFill rotWithShape="1">
          <a:blip r:embed="rId1">
            <a:alphaModFix/>
          </a:blip>
          <a:srcRect b="0" l="0" r="0" t="0"/>
          <a:stretch/>
        </p:blipFill>
        <p:spPr>
          <a:xfrm>
            <a:off x="355279" y="6059047"/>
            <a:ext cx="717682" cy="5995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poweredbycan.org/" TargetMode="Externa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poweredbycan.org/" TargetMode="Externa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poweredbycan.org/" TargetMode="Externa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hyperlink" Target="http://www.poweredbycan.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www.poweredbycan.org/" TargetMode="External"/><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28.png"/><Relationship Id="rId7" Type="http://schemas.openxmlformats.org/officeDocument/2006/relationships/hyperlink" Target="http://www.poweredbyca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poweredbycan.org/" TargetMode="External"/><Relationship Id="rId4" Type="http://schemas.openxmlformats.org/officeDocument/2006/relationships/image" Target="../media/image8.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poweredbycan.org/" TargetMode="External"/><Relationship Id="rId4" Type="http://schemas.openxmlformats.org/officeDocument/2006/relationships/image" Target="../media/image13.png"/><Relationship Id="rId5"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poweredbycan.org/" TargetMode="External"/><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image" Target="../media/image17.jpg"/><Relationship Id="rId7" Type="http://schemas.openxmlformats.org/officeDocument/2006/relationships/image" Target="../media/image6.jp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9.png"/><Relationship Id="rId5" Type="http://schemas.openxmlformats.org/officeDocument/2006/relationships/image" Target="../media/image34.png"/><Relationship Id="rId6" Type="http://schemas.openxmlformats.org/officeDocument/2006/relationships/image" Target="../media/image22.png"/><Relationship Id="rId7" Type="http://schemas.openxmlformats.org/officeDocument/2006/relationships/hyperlink" Target="http://www.poweredbyca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3.png"/><Relationship Id="rId5" Type="http://schemas.openxmlformats.org/officeDocument/2006/relationships/image" Target="../media/image33.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poweredbycan.org/" TargetMode="External"/><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c0a3dcca61_0_2"/>
          <p:cNvSpPr/>
          <p:nvPr/>
        </p:nvSpPr>
        <p:spPr>
          <a:xfrm>
            <a:off x="0" y="0"/>
            <a:ext cx="9901269" cy="6870044"/>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g1c0a3dcca61_0_2"/>
          <p:cNvSpPr txBox="1"/>
          <p:nvPr/>
        </p:nvSpPr>
        <p:spPr>
          <a:xfrm>
            <a:off x="281106" y="3486570"/>
            <a:ext cx="4095600" cy="5544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547"/>
              <a:buFont typeface="Arial"/>
              <a:buNone/>
            </a:pPr>
            <a:r>
              <a:rPr b="1" i="0" lang="en-GB" sz="3547" u="none" cap="none" strike="noStrike">
                <a:solidFill>
                  <a:srgbClr val="1D2041"/>
                </a:solidFill>
                <a:latin typeface="Big Shoulders Display"/>
                <a:ea typeface="Big Shoulders Display"/>
                <a:cs typeface="Big Shoulders Display"/>
                <a:sym typeface="Big Shoulders Display"/>
              </a:rPr>
              <a:t>CHARGING UP CHANGE!</a:t>
            </a:r>
            <a:endParaRPr b="0" i="0" sz="3547" u="none" cap="none" strike="noStrike">
              <a:solidFill>
                <a:srgbClr val="000000"/>
              </a:solidFill>
              <a:latin typeface="Big Shoulders Display"/>
              <a:ea typeface="Big Shoulders Display"/>
              <a:cs typeface="Big Shoulders Display"/>
              <a:sym typeface="Big Shoulders Display"/>
            </a:endParaRPr>
          </a:p>
        </p:txBody>
      </p:sp>
      <p:sp>
        <p:nvSpPr>
          <p:cNvPr id="53" name="Google Shape;53;g1c0a3dcca61_0_2"/>
          <p:cNvSpPr txBox="1"/>
          <p:nvPr/>
        </p:nvSpPr>
        <p:spPr>
          <a:xfrm>
            <a:off x="256567" y="5307743"/>
            <a:ext cx="4840800" cy="849600"/>
          </a:xfrm>
          <a:prstGeom prst="rect">
            <a:avLst/>
          </a:prstGeom>
          <a:noFill/>
          <a:ln>
            <a:noFill/>
          </a:ln>
        </p:spPr>
        <p:txBody>
          <a:bodyPr anchorCtr="0" anchor="t" bIns="0" lIns="0" spcFirstLastPara="1" rIns="0" wrap="square" tIns="114500">
            <a:spAutoFit/>
          </a:bodyPr>
          <a:lstStyle/>
          <a:p>
            <a:pPr indent="0" lvl="0" marL="6257" marR="0" rtl="0" algn="l">
              <a:lnSpc>
                <a:spcPct val="100000"/>
              </a:lnSpc>
              <a:spcBef>
                <a:spcPts val="0"/>
              </a:spcBef>
              <a:spcAft>
                <a:spcPts val="0"/>
              </a:spcAft>
              <a:buClr>
                <a:srgbClr val="000000"/>
              </a:buClr>
              <a:buSzPts val="2956"/>
              <a:buFont typeface="Arial"/>
              <a:buNone/>
            </a:pPr>
            <a:r>
              <a:rPr b="1" i="0" lang="en-GB" sz="2956" u="none" cap="none" strike="noStrike">
                <a:solidFill>
                  <a:srgbClr val="1D2041"/>
                </a:solidFill>
                <a:latin typeface="Big Shoulders Display"/>
                <a:ea typeface="Big Shoulders Display"/>
                <a:cs typeface="Big Shoulders Display"/>
                <a:sym typeface="Big Shoulders Display"/>
              </a:rPr>
              <a:t>JOB DESCRIPTION &amp; SPECIFICATION</a:t>
            </a:r>
            <a:endParaRPr b="1" i="0" sz="2956" u="none" cap="none" strike="noStrike">
              <a:solidFill>
                <a:srgbClr val="000000"/>
              </a:solidFill>
              <a:latin typeface="Big Shoulders Display"/>
              <a:ea typeface="Big Shoulders Display"/>
              <a:cs typeface="Big Shoulders Display"/>
              <a:sym typeface="Big Shoulders Display"/>
            </a:endParaRPr>
          </a:p>
          <a:p>
            <a:pPr indent="0" lvl="0" marL="6257" marR="197105" rtl="0" algn="l">
              <a:lnSpc>
                <a:spcPct val="117343"/>
              </a:lnSpc>
              <a:spcBef>
                <a:spcPts val="431"/>
              </a:spcBef>
              <a:spcAft>
                <a:spcPts val="0"/>
              </a:spcAft>
              <a:buClr>
                <a:srgbClr val="000000"/>
              </a:buClr>
              <a:buSzPts val="1453"/>
              <a:buFont typeface="Arial"/>
              <a:buNone/>
            </a:pPr>
            <a:r>
              <a:rPr b="0" i="0" lang="en-GB" sz="1453" u="none" cap="none" strike="noStrike">
                <a:solidFill>
                  <a:srgbClr val="0484AF"/>
                </a:solidFill>
                <a:latin typeface="Montserrat Medium"/>
                <a:ea typeface="Montserrat Medium"/>
                <a:cs typeface="Montserrat Medium"/>
                <a:sym typeface="Montserrat Medium"/>
              </a:rPr>
              <a:t>DEADLINE: 1</a:t>
            </a:r>
            <a:r>
              <a:rPr lang="en-GB" sz="1453">
                <a:solidFill>
                  <a:srgbClr val="0484AF"/>
                </a:solidFill>
                <a:latin typeface="Montserrat Medium"/>
                <a:ea typeface="Montserrat Medium"/>
                <a:cs typeface="Montserrat Medium"/>
                <a:sym typeface="Montserrat Medium"/>
              </a:rPr>
              <a:t>8</a:t>
            </a:r>
            <a:r>
              <a:rPr b="0" i="0" lang="en-GB" sz="1453" u="none" cap="none" strike="noStrike">
                <a:solidFill>
                  <a:srgbClr val="0484AF"/>
                </a:solidFill>
                <a:latin typeface="Montserrat Medium"/>
                <a:ea typeface="Montserrat Medium"/>
                <a:cs typeface="Montserrat Medium"/>
                <a:sym typeface="Montserrat Medium"/>
              </a:rPr>
              <a:t>th </a:t>
            </a:r>
            <a:r>
              <a:rPr lang="en-GB" sz="1453">
                <a:solidFill>
                  <a:srgbClr val="0484AF"/>
                </a:solidFill>
                <a:latin typeface="Montserrat Medium"/>
                <a:ea typeface="Montserrat Medium"/>
                <a:cs typeface="Montserrat Medium"/>
                <a:sym typeface="Montserrat Medium"/>
              </a:rPr>
              <a:t>July</a:t>
            </a:r>
            <a:r>
              <a:rPr b="0" i="0" lang="en-GB" sz="1453" u="none" cap="none" strike="noStrike">
                <a:solidFill>
                  <a:srgbClr val="0484AF"/>
                </a:solidFill>
                <a:latin typeface="Montserrat Medium"/>
                <a:ea typeface="Montserrat Medium"/>
                <a:cs typeface="Montserrat Medium"/>
                <a:sym typeface="Montserrat Medium"/>
              </a:rPr>
              <a:t> 202</a:t>
            </a:r>
            <a:r>
              <a:rPr lang="en-GB" sz="1453">
                <a:solidFill>
                  <a:srgbClr val="0484AF"/>
                </a:solidFill>
                <a:latin typeface="Montserrat Medium"/>
                <a:ea typeface="Montserrat Medium"/>
                <a:cs typeface="Montserrat Medium"/>
                <a:sym typeface="Montserrat Medium"/>
              </a:rPr>
              <a:t>5</a:t>
            </a:r>
            <a:r>
              <a:rPr b="0" i="0" lang="en-GB" sz="1453" u="none" cap="none" strike="noStrike">
                <a:solidFill>
                  <a:srgbClr val="0484AF"/>
                </a:solidFill>
                <a:latin typeface="Montserrat Medium"/>
                <a:ea typeface="Montserrat Medium"/>
                <a:cs typeface="Montserrat Medium"/>
                <a:sym typeface="Montserrat Medium"/>
              </a:rPr>
              <a:t> (10.00 HRS)</a:t>
            </a:r>
            <a:endParaRPr b="0" i="0" sz="1453" u="none" cap="none" strike="noStrike">
              <a:solidFill>
                <a:srgbClr val="000000"/>
              </a:solidFill>
              <a:latin typeface="Montserrat Medium"/>
              <a:ea typeface="Montserrat Medium"/>
              <a:cs typeface="Montserrat Medium"/>
              <a:sym typeface="Montserrat Medium"/>
            </a:endParaRPr>
          </a:p>
        </p:txBody>
      </p:sp>
      <p:pic>
        <p:nvPicPr>
          <p:cNvPr id="54" name="Google Shape;54;g1c0a3dcca61_0_2"/>
          <p:cNvPicPr preferRelativeResize="0"/>
          <p:nvPr/>
        </p:nvPicPr>
        <p:blipFill rotWithShape="1">
          <a:blip r:embed="rId3">
            <a:alphaModFix/>
          </a:blip>
          <a:srcRect b="0" l="0" r="0" t="0"/>
          <a:stretch/>
        </p:blipFill>
        <p:spPr>
          <a:xfrm>
            <a:off x="6905415" y="-1046154"/>
            <a:ext cx="5694758" cy="5694758"/>
          </a:xfrm>
          <a:prstGeom prst="rect">
            <a:avLst/>
          </a:prstGeom>
          <a:noFill/>
          <a:ln>
            <a:noFill/>
          </a:ln>
        </p:spPr>
      </p:pic>
      <p:pic>
        <p:nvPicPr>
          <p:cNvPr id="55" name="Google Shape;55;g1c0a3dcca61_0_2"/>
          <p:cNvPicPr preferRelativeResize="0"/>
          <p:nvPr/>
        </p:nvPicPr>
        <p:blipFill rotWithShape="1">
          <a:blip r:embed="rId4">
            <a:alphaModFix/>
          </a:blip>
          <a:srcRect b="0" l="0" r="0" t="0"/>
          <a:stretch/>
        </p:blipFill>
        <p:spPr>
          <a:xfrm rot="-248645">
            <a:off x="3334496" y="-1544783"/>
            <a:ext cx="5296761" cy="5296761"/>
          </a:xfrm>
          <a:prstGeom prst="rect">
            <a:avLst/>
          </a:prstGeom>
          <a:noFill/>
          <a:ln>
            <a:noFill/>
          </a:ln>
        </p:spPr>
      </p:pic>
      <p:pic>
        <p:nvPicPr>
          <p:cNvPr id="56" name="Google Shape;56;g1c0a3dcca61_0_2"/>
          <p:cNvPicPr preferRelativeResize="0"/>
          <p:nvPr/>
        </p:nvPicPr>
        <p:blipFill rotWithShape="1">
          <a:blip r:embed="rId5">
            <a:alphaModFix/>
          </a:blip>
          <a:srcRect b="0" l="0" r="0" t="0"/>
          <a:stretch/>
        </p:blipFill>
        <p:spPr>
          <a:xfrm rot="-977698">
            <a:off x="4905965" y="3216219"/>
            <a:ext cx="5132181" cy="5032666"/>
          </a:xfrm>
          <a:prstGeom prst="rect">
            <a:avLst/>
          </a:prstGeom>
          <a:noFill/>
          <a:ln>
            <a:noFill/>
          </a:ln>
        </p:spPr>
      </p:pic>
      <p:pic>
        <p:nvPicPr>
          <p:cNvPr id="57" name="Google Shape;57;g1c0a3dcca61_0_2"/>
          <p:cNvPicPr preferRelativeResize="0"/>
          <p:nvPr/>
        </p:nvPicPr>
        <p:blipFill rotWithShape="1">
          <a:blip r:embed="rId6">
            <a:alphaModFix/>
          </a:blip>
          <a:srcRect b="0" l="0" r="0" t="0"/>
          <a:stretch/>
        </p:blipFill>
        <p:spPr>
          <a:xfrm>
            <a:off x="4227449" y="513342"/>
            <a:ext cx="6489196" cy="5510211"/>
          </a:xfrm>
          <a:prstGeom prst="rect">
            <a:avLst/>
          </a:prstGeom>
          <a:noFill/>
          <a:ln>
            <a:noFill/>
          </a:ln>
        </p:spPr>
      </p:pic>
      <p:pic>
        <p:nvPicPr>
          <p:cNvPr id="58" name="Google Shape;58;g1c0a3dcca61_0_2"/>
          <p:cNvPicPr preferRelativeResize="0"/>
          <p:nvPr/>
        </p:nvPicPr>
        <p:blipFill rotWithShape="1">
          <a:blip r:embed="rId7">
            <a:alphaModFix/>
          </a:blip>
          <a:srcRect b="0" l="0" r="0" t="0"/>
          <a:stretch/>
        </p:blipFill>
        <p:spPr>
          <a:xfrm>
            <a:off x="147236" y="791925"/>
            <a:ext cx="3156618" cy="2637075"/>
          </a:xfrm>
          <a:prstGeom prst="rect">
            <a:avLst/>
          </a:prstGeom>
          <a:noFill/>
          <a:ln>
            <a:noFill/>
          </a:ln>
        </p:spPr>
      </p:pic>
      <p:sp>
        <p:nvSpPr>
          <p:cNvPr id="59" name="Google Shape;59;g1c0a3dcca61_0_2"/>
          <p:cNvSpPr/>
          <p:nvPr/>
        </p:nvSpPr>
        <p:spPr>
          <a:xfrm>
            <a:off x="190923" y="4152782"/>
            <a:ext cx="42762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g1c0a3dcca61_0_2"/>
          <p:cNvSpPr txBox="1"/>
          <p:nvPr/>
        </p:nvSpPr>
        <p:spPr>
          <a:xfrm>
            <a:off x="190800" y="4370925"/>
            <a:ext cx="4276200" cy="800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3600"/>
              <a:buFont typeface="Arial"/>
              <a:buNone/>
            </a:pPr>
            <a:r>
              <a:rPr b="1" i="0" lang="en-GB" sz="2800" u="none" cap="none" strike="noStrike">
                <a:solidFill>
                  <a:schemeClr val="lt1"/>
                </a:solidFill>
                <a:latin typeface="Big Shoulders Display"/>
                <a:ea typeface="Big Shoulders Display"/>
                <a:cs typeface="Big Shoulders Display"/>
                <a:sym typeface="Big Shoulders Display"/>
              </a:rPr>
              <a:t>HEAD OF DEVELOPMENT</a:t>
            </a:r>
            <a:endParaRPr b="0" i="0" sz="3400" u="none" cap="none" strike="noStrike">
              <a:solidFill>
                <a:schemeClr val="dk1"/>
              </a:solidFill>
              <a:latin typeface="Big Shoulders Display"/>
              <a:ea typeface="Big Shoulders Display"/>
              <a:cs typeface="Big Shoulders Display"/>
              <a:sym typeface="Big Shoulders Display"/>
            </a:endParaRPr>
          </a:p>
          <a:p>
            <a:pPr indent="0" lvl="0" marL="0" marR="0" rtl="0" algn="ctr">
              <a:lnSpc>
                <a:spcPct val="100000"/>
              </a:lnSpc>
              <a:spcBef>
                <a:spcPts val="0"/>
              </a:spcBef>
              <a:spcAft>
                <a:spcPts val="0"/>
              </a:spcAft>
              <a:buClr>
                <a:schemeClr val="dk1"/>
              </a:buClr>
              <a:buSzPts val="3600"/>
              <a:buFont typeface="Arial"/>
              <a:buNone/>
            </a:pPr>
            <a:r>
              <a:t/>
            </a:r>
            <a:endParaRPr b="1" i="0" sz="2400" u="none" cap="none" strike="noStrike">
              <a:solidFill>
                <a:schemeClr val="lt1"/>
              </a:solidFill>
              <a:latin typeface="Big Shoulders Display"/>
              <a:ea typeface="Big Shoulders Display"/>
              <a:cs typeface="Big Shoulders Display"/>
              <a:sym typeface="Big Shoulders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1"/>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219" name="Google Shape;219;p11"/>
          <p:cNvSpPr txBox="1"/>
          <p:nvPr/>
        </p:nvSpPr>
        <p:spPr>
          <a:xfrm>
            <a:off x="7162800" y="66294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220" name="Google Shape;220;p11"/>
          <p:cNvPicPr preferRelativeResize="0"/>
          <p:nvPr/>
        </p:nvPicPr>
        <p:blipFill rotWithShape="1">
          <a:blip r:embed="rId4">
            <a:alphaModFix/>
          </a:blip>
          <a:srcRect b="0" l="0" r="0" t="0"/>
          <a:stretch/>
        </p:blipFill>
        <p:spPr>
          <a:xfrm>
            <a:off x="7010400" y="-152400"/>
            <a:ext cx="6059202" cy="5351882"/>
          </a:xfrm>
          <a:prstGeom prst="rect">
            <a:avLst/>
          </a:prstGeom>
          <a:noFill/>
          <a:ln>
            <a:noFill/>
          </a:ln>
        </p:spPr>
      </p:pic>
      <p:sp>
        <p:nvSpPr>
          <p:cNvPr id="221" name="Google Shape;221;p11"/>
          <p:cNvSpPr txBox="1"/>
          <p:nvPr/>
        </p:nvSpPr>
        <p:spPr>
          <a:xfrm>
            <a:off x="256353" y="159535"/>
            <a:ext cx="6601500" cy="6144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Display"/>
                <a:ea typeface="Big Shoulders Display"/>
                <a:cs typeface="Big Shoulders Display"/>
                <a:sym typeface="Big Shoulders Display"/>
              </a:rPr>
              <a:t>DUTIES &amp; RESPONSIBILITIES</a:t>
            </a:r>
            <a:endParaRPr b="1" i="0" sz="3941" u="none" cap="none" strike="noStrike">
              <a:solidFill>
                <a:schemeClr val="lt1"/>
              </a:solidFill>
              <a:latin typeface="Big Shoulders Display"/>
              <a:ea typeface="Big Shoulders Display"/>
              <a:cs typeface="Big Shoulders Display"/>
              <a:sym typeface="Big Shoulders Display"/>
            </a:endParaRPr>
          </a:p>
        </p:txBody>
      </p:sp>
      <p:sp>
        <p:nvSpPr>
          <p:cNvPr id="222" name="Google Shape;222;p11"/>
          <p:cNvSpPr txBox="1"/>
          <p:nvPr/>
        </p:nvSpPr>
        <p:spPr>
          <a:xfrm>
            <a:off x="58200" y="838325"/>
            <a:ext cx="7317900" cy="4158300"/>
          </a:xfrm>
          <a:prstGeom prst="rect">
            <a:avLst/>
          </a:prstGeom>
          <a:noFill/>
          <a:ln>
            <a:noFill/>
          </a:ln>
        </p:spPr>
        <p:txBody>
          <a:bodyPr anchorCtr="0" anchor="t" bIns="0" lIns="0" spcFirstLastPara="1" rIns="0" wrap="square" tIns="5625">
            <a:spAutoFit/>
          </a:bodyPr>
          <a:lstStyle/>
          <a:p>
            <a:pPr indent="0" lvl="0" marL="0" marR="0" rtl="0" algn="l">
              <a:lnSpc>
                <a:spcPct val="115000"/>
              </a:lnSpc>
              <a:spcBef>
                <a:spcPts val="225"/>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Income Generation</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identify and secure investment to support the sustainability of the organisation in it’s delivery and to collaborate with the senior leadership team (SLT) on organisational sustainability, strategy and delivery.</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work in close conjunction with the SLT to analyse financial needs of the organisation.</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oversee market research on sales-led income generating opportunities for the organisation and taking a leading role on new product/service development. </a:t>
            </a:r>
            <a:endParaRPr b="0" i="0" sz="1100" u="none" cap="none" strike="noStrike">
              <a:solidFill>
                <a:schemeClr val="dk1"/>
              </a:solidFill>
              <a:latin typeface="Inter"/>
              <a:ea typeface="Inter"/>
              <a:cs typeface="Inter"/>
              <a:sym typeface="Inter"/>
            </a:endParaRPr>
          </a:p>
          <a:p>
            <a:pPr indent="0" lvl="0" marL="457200" marR="210820" rtl="0" algn="l">
              <a:lnSpc>
                <a:spcPct val="115000"/>
              </a:lnSpc>
              <a:spcBef>
                <a:spcPts val="285"/>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15000"/>
              </a:lnSpc>
              <a:spcBef>
                <a:spcPts val="225"/>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  Partnerships and Networking </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maintain a broad range of partnerships, utilising networks and contacts locally, regionally and nationally that supports PbC’s work with children and young people and young adults and/or methodological practices of asset-based community development and co-creation.</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attend conferences, performances, events and festivals to maintain a strong awareness of current trends for emerging talent and make critical assessments of strategic direction of the organisation.</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co-lead on the development of strategic partnerships to build our reputation and delivery of programmes.</a:t>
            </a:r>
            <a:endParaRPr b="0" i="0" sz="1100" u="none" cap="none" strike="noStrike">
              <a:solidFill>
                <a:schemeClr val="dk1"/>
              </a:solidFill>
              <a:latin typeface="Inter"/>
              <a:ea typeface="Inter"/>
              <a:cs typeface="Inter"/>
              <a:sym typeface="Inter"/>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0" lvl="0" marL="0" marR="210820" rtl="0" algn="l">
              <a:lnSpc>
                <a:spcPct val="100000"/>
              </a:lnSpc>
              <a:spcBef>
                <a:spcPts val="285"/>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95922" lvl="0" marL="175204" marR="2503" rtl="0" algn="l">
              <a:lnSpc>
                <a:spcPct val="116300"/>
              </a:lnSpc>
              <a:spcBef>
                <a:spcPts val="44"/>
              </a:spcBef>
              <a:spcAft>
                <a:spcPts val="0"/>
              </a:spcAft>
              <a:buClr>
                <a:srgbClr val="000000"/>
              </a:buClr>
              <a:buSzPts val="1150"/>
              <a:buFont typeface="Arial"/>
              <a:buNone/>
            </a:pPr>
            <a:r>
              <a:t/>
            </a:r>
            <a:endParaRPr b="0" i="0" sz="1150" u="none" cap="none" strike="noStrike">
              <a:solidFill>
                <a:srgbClr val="000000"/>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77adea941b_0_0"/>
          <p:cNvSpPr txBox="1"/>
          <p:nvPr/>
        </p:nvSpPr>
        <p:spPr>
          <a:xfrm rot="723792">
            <a:off x="708206" y="572600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228" name="Google Shape;228;g277adea941b_0_0"/>
          <p:cNvSpPr txBox="1"/>
          <p:nvPr/>
        </p:nvSpPr>
        <p:spPr>
          <a:xfrm>
            <a:off x="7162800" y="6629400"/>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229" name="Google Shape;229;g277adea941b_0_0"/>
          <p:cNvPicPr preferRelativeResize="0"/>
          <p:nvPr/>
        </p:nvPicPr>
        <p:blipFill rotWithShape="1">
          <a:blip r:embed="rId4">
            <a:alphaModFix/>
          </a:blip>
          <a:srcRect b="0" l="0" r="0" t="0"/>
          <a:stretch/>
        </p:blipFill>
        <p:spPr>
          <a:xfrm>
            <a:off x="7010400" y="-152400"/>
            <a:ext cx="6059201" cy="5351882"/>
          </a:xfrm>
          <a:prstGeom prst="rect">
            <a:avLst/>
          </a:prstGeom>
          <a:noFill/>
          <a:ln>
            <a:noFill/>
          </a:ln>
        </p:spPr>
      </p:pic>
      <p:sp>
        <p:nvSpPr>
          <p:cNvPr id="230" name="Google Shape;230;g277adea941b_0_0"/>
          <p:cNvSpPr txBox="1"/>
          <p:nvPr/>
        </p:nvSpPr>
        <p:spPr>
          <a:xfrm>
            <a:off x="256353" y="159535"/>
            <a:ext cx="6601500" cy="6141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Display"/>
                <a:ea typeface="Big Shoulders Display"/>
                <a:cs typeface="Big Shoulders Display"/>
                <a:sym typeface="Big Shoulders Display"/>
              </a:rPr>
              <a:t>DUTIES &amp; RESPONSIBILITIES</a:t>
            </a:r>
            <a:endParaRPr b="1" i="0" sz="3941" u="none" cap="none" strike="noStrike">
              <a:solidFill>
                <a:schemeClr val="lt1"/>
              </a:solidFill>
              <a:latin typeface="Big Shoulders Display"/>
              <a:ea typeface="Big Shoulders Display"/>
              <a:cs typeface="Big Shoulders Display"/>
              <a:sym typeface="Big Shoulders Display"/>
            </a:endParaRPr>
          </a:p>
        </p:txBody>
      </p:sp>
      <p:sp>
        <p:nvSpPr>
          <p:cNvPr id="231" name="Google Shape;231;g277adea941b_0_0"/>
          <p:cNvSpPr txBox="1"/>
          <p:nvPr/>
        </p:nvSpPr>
        <p:spPr>
          <a:xfrm>
            <a:off x="83075" y="852375"/>
            <a:ext cx="7317900" cy="2845200"/>
          </a:xfrm>
          <a:prstGeom prst="rect">
            <a:avLst/>
          </a:prstGeom>
          <a:noFill/>
          <a:ln>
            <a:noFill/>
          </a:ln>
        </p:spPr>
        <p:txBody>
          <a:bodyPr anchorCtr="0" anchor="t" bIns="0" lIns="0" spcFirstLastPara="1" rIns="0" wrap="square" tIns="5625">
            <a:spAutoFit/>
          </a:bodyPr>
          <a:lstStyle/>
          <a:p>
            <a:pPr indent="0" lvl="0" marL="0" marR="0" rtl="0" algn="l">
              <a:lnSpc>
                <a:spcPct val="115000"/>
              </a:lnSpc>
              <a:spcBef>
                <a:spcPts val="225"/>
              </a:spcBef>
              <a:spcAft>
                <a:spcPts val="0"/>
              </a:spcAft>
              <a:buClr>
                <a:schemeClr val="dk1"/>
              </a:buClr>
              <a:buSzPts val="1100"/>
              <a:buFont typeface="Arial"/>
              <a:buNone/>
            </a:pPr>
            <a:r>
              <a:t/>
            </a:r>
            <a:endParaRPr b="1" i="0" sz="1100" u="none" cap="none" strike="noStrike">
              <a:solidFill>
                <a:schemeClr val="dk1"/>
              </a:solidFill>
              <a:latin typeface="Inter"/>
              <a:ea typeface="Inter"/>
              <a:cs typeface="Inter"/>
              <a:sym typeface="Inter"/>
            </a:endParaRPr>
          </a:p>
          <a:p>
            <a:pPr indent="0" lvl="0" marL="0" marR="0" rtl="0" algn="l">
              <a:lnSpc>
                <a:spcPct val="115000"/>
              </a:lnSpc>
              <a:spcBef>
                <a:spcPts val="225"/>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Marketing Strategy, Development and Research Evaluation</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29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oversee and manage our digital marketing and content sharing strategy and drive our brand development (online and offline) to help increase organisational presence and awareness.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29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provide in depth support with our data analytics and report on how this can be improved further and analyse online campaigns on platforms using external analytics. E.g., Google Analytics, Mailchimp.</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liaise with other organisations to drive our marketing and communications to build the contact base and to report on how this can be improved further using data platforms and previous experience/knowledge.</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demonstrate our brand, our impact and our values to ensure they align with those of children, young people and young adults today and ensure this is actioned in our strategic planning.</a:t>
            </a:r>
            <a:endParaRPr b="0" i="0" sz="1100" u="none" cap="none" strike="noStrike">
              <a:solidFill>
                <a:schemeClr val="dk1"/>
              </a:solidFill>
              <a:latin typeface="Inter"/>
              <a:ea typeface="Inter"/>
              <a:cs typeface="Inter"/>
              <a:sym typeface="Inter"/>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0" lvl="0" marL="0" marR="210820" rtl="0" algn="l">
              <a:lnSpc>
                <a:spcPct val="100000"/>
              </a:lnSpc>
              <a:spcBef>
                <a:spcPts val="285"/>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95921" lvl="0" marL="175204" marR="2503" rtl="0" algn="l">
              <a:lnSpc>
                <a:spcPct val="116300"/>
              </a:lnSpc>
              <a:spcBef>
                <a:spcPts val="44"/>
              </a:spcBef>
              <a:spcAft>
                <a:spcPts val="0"/>
              </a:spcAft>
              <a:buClr>
                <a:srgbClr val="000000"/>
              </a:buClr>
              <a:buSzPts val="1150"/>
              <a:buFont typeface="Arial"/>
              <a:buNone/>
            </a:pPr>
            <a:r>
              <a:t/>
            </a:r>
            <a:endParaRPr b="0" i="0" sz="1150" u="none" cap="none" strike="noStrike">
              <a:solidFill>
                <a:srgbClr val="000000"/>
              </a:solidFill>
              <a:latin typeface="Inter"/>
              <a:ea typeface="Inter"/>
              <a:cs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0"/>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237" name="Google Shape;237;p10"/>
          <p:cNvSpPr txBox="1"/>
          <p:nvPr/>
        </p:nvSpPr>
        <p:spPr>
          <a:xfrm>
            <a:off x="7162800" y="66294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38" name="Google Shape;238;p10"/>
          <p:cNvSpPr txBox="1"/>
          <p:nvPr/>
        </p:nvSpPr>
        <p:spPr>
          <a:xfrm>
            <a:off x="147600" y="249075"/>
            <a:ext cx="6894600" cy="6162000"/>
          </a:xfrm>
          <a:prstGeom prst="rect">
            <a:avLst/>
          </a:prstGeom>
          <a:noFill/>
          <a:ln>
            <a:noFill/>
          </a:ln>
        </p:spPr>
        <p:txBody>
          <a:bodyPr anchorCtr="0" anchor="t" bIns="0" lIns="0" spcFirstLastPara="1" rIns="0" wrap="square" tIns="5625">
            <a:spAutoFit/>
          </a:bodyPr>
          <a:lstStyle/>
          <a:p>
            <a:pPr indent="0" lvl="0" marL="9271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Inter"/>
              <a:ea typeface="Inter"/>
              <a:cs typeface="Inter"/>
              <a:sym typeface="Inter"/>
            </a:endParaRPr>
          </a:p>
          <a:p>
            <a:pPr indent="0" lvl="0" marL="0" marR="0" rtl="0" algn="l">
              <a:lnSpc>
                <a:spcPct val="115000"/>
              </a:lnSpc>
              <a:spcBef>
                <a:spcPts val="290"/>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0" lvl="0" marL="457200" marR="210820" rtl="0" algn="l">
              <a:lnSpc>
                <a:spcPct val="115000"/>
              </a:lnSpc>
              <a:spcBef>
                <a:spcPts val="285"/>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0" lvl="0" marL="0" marR="210820" rtl="0" algn="l">
              <a:lnSpc>
                <a:spcPct val="100000"/>
              </a:lnSpc>
              <a:spcBef>
                <a:spcPts val="285"/>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General Responsibilities</a:t>
            </a:r>
            <a:r>
              <a:rPr b="0" i="0" lang="en-GB" sz="1100" u="none" cap="none" strike="noStrike">
                <a:solidFill>
                  <a:schemeClr val="dk1"/>
                </a:solidFill>
                <a:latin typeface="Inter"/>
                <a:ea typeface="Inter"/>
                <a:cs typeface="Inter"/>
                <a:sym typeface="Inter"/>
              </a:rPr>
              <a:t> </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120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support and motivate the team to drive performance.</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represent the organisation within local and regional networks of supporters and stakeholders.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participate in regular team meetings and supervision meetings.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Attend ideas meetings and contribute to discussions about the future of PbC.</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identify personal development and training opportunities for self and team &amp; disseminate CDP &amp; training opportunities to PbC staff.</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contribute ideas that may support the ongoing development of the organisation.</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contribute to the programming and administration of bespoke commissioned services.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ensure confidentiality within the organisation at all times.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participate in activities which fall outside of normal working hours as required, e.g. Training, Staff Meetings, Recruitment/Engagement events, fundraising events, etc. </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undertake such other duties and responsibilities of an equivalent nature as may be determined from time to time by SLT.</a:t>
            </a:r>
            <a:endParaRPr b="0" i="0" sz="1100" u="none" cap="none" strike="noStrike">
              <a:solidFill>
                <a:schemeClr val="dk1"/>
              </a:solidFill>
              <a:latin typeface="Inter"/>
              <a:ea typeface="Inter"/>
              <a:cs typeface="Inter"/>
              <a:sym typeface="Inter"/>
            </a:endParaRPr>
          </a:p>
          <a:p>
            <a:pPr indent="0" lvl="0" marL="0" marR="210820" rtl="0" algn="l">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Equal Opportunities and Safeguarding</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work within the organisation's safeguarding and equal opportunities policies to ensure allocated staff and freelance practitioners/consultants line managed by the role work within the organisation's safeguarding and equal opportunities policies.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undertake relevant risk assessments before undertaking events/projects/activities for which the role has direct responsibility.</a:t>
            </a:r>
            <a:endParaRPr b="0" i="0" sz="1100" u="none" cap="none" strike="noStrike">
              <a:solidFill>
                <a:schemeClr val="dk1"/>
              </a:solidFill>
              <a:latin typeface="Inter"/>
              <a:ea typeface="Inter"/>
              <a:cs typeface="Inter"/>
              <a:sym typeface="Inter"/>
            </a:endParaRPr>
          </a:p>
          <a:p>
            <a:pPr indent="0" lvl="0" marL="0" marR="210820" rtl="0" algn="l">
              <a:lnSpc>
                <a:spcPct val="100000"/>
              </a:lnSpc>
              <a:spcBef>
                <a:spcPts val="285"/>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0" lvl="0" marL="0" marR="210820" rtl="0" algn="l">
              <a:lnSpc>
                <a:spcPct val="100000"/>
              </a:lnSpc>
              <a:spcBef>
                <a:spcPts val="285"/>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0" lvl="0" marL="0" marR="210820" rtl="0" algn="l">
              <a:lnSpc>
                <a:spcPct val="100000"/>
              </a:lnSpc>
              <a:spcBef>
                <a:spcPts val="285"/>
              </a:spcBef>
              <a:spcAft>
                <a:spcPts val="0"/>
              </a:spcAft>
              <a:buClr>
                <a:schemeClr val="dk1"/>
              </a:buClr>
              <a:buSzPts val="1100"/>
              <a:buFont typeface="Arial"/>
              <a:buNone/>
            </a:pPr>
            <a:r>
              <a:t/>
            </a:r>
            <a:endParaRPr b="1" i="0" sz="1100" u="none" cap="none" strike="noStrike">
              <a:solidFill>
                <a:srgbClr val="1D2041"/>
              </a:solidFill>
              <a:latin typeface="Inter"/>
              <a:ea typeface="Inter"/>
              <a:cs typeface="Inter"/>
              <a:sym typeface="Inter"/>
            </a:endParaRPr>
          </a:p>
          <a:p>
            <a:pPr indent="-95922" lvl="0" marL="175204" marR="2503" rtl="0" algn="l">
              <a:lnSpc>
                <a:spcPct val="116300"/>
              </a:lnSpc>
              <a:spcBef>
                <a:spcPts val="44"/>
              </a:spcBef>
              <a:spcAft>
                <a:spcPts val="0"/>
              </a:spcAft>
              <a:buClr>
                <a:srgbClr val="000000"/>
              </a:buClr>
              <a:buSzPts val="1150"/>
              <a:buFont typeface="Arial"/>
              <a:buNone/>
            </a:pPr>
            <a:r>
              <a:t/>
            </a:r>
            <a:endParaRPr b="0" i="0" sz="1150" u="none" cap="none" strike="noStrike">
              <a:solidFill>
                <a:srgbClr val="000000"/>
              </a:solidFill>
              <a:latin typeface="Inter"/>
              <a:ea typeface="Inter"/>
              <a:cs typeface="Inter"/>
              <a:sym typeface="Inter"/>
            </a:endParaRPr>
          </a:p>
        </p:txBody>
      </p:sp>
      <p:sp>
        <p:nvSpPr>
          <p:cNvPr id="239" name="Google Shape;239;p10"/>
          <p:cNvSpPr txBox="1"/>
          <p:nvPr/>
        </p:nvSpPr>
        <p:spPr>
          <a:xfrm>
            <a:off x="230953" y="131735"/>
            <a:ext cx="6601500" cy="6141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Display"/>
                <a:ea typeface="Big Shoulders Display"/>
                <a:cs typeface="Big Shoulders Display"/>
                <a:sym typeface="Big Shoulders Display"/>
              </a:rPr>
              <a:t>DUTIES &amp; RESPONSIBILITIES</a:t>
            </a:r>
            <a:endParaRPr b="1" i="0" sz="3941" u="none" cap="none" strike="noStrike">
              <a:solidFill>
                <a:schemeClr val="lt1"/>
              </a:solidFill>
              <a:latin typeface="Big Shoulders Display"/>
              <a:ea typeface="Big Shoulders Display"/>
              <a:cs typeface="Big Shoulders Display"/>
              <a:sym typeface="Big Shoulders Display"/>
            </a:endParaRPr>
          </a:p>
        </p:txBody>
      </p:sp>
      <p:pic>
        <p:nvPicPr>
          <p:cNvPr id="240" name="Google Shape;240;p10"/>
          <p:cNvPicPr preferRelativeResize="0"/>
          <p:nvPr/>
        </p:nvPicPr>
        <p:blipFill rotWithShape="1">
          <a:blip r:embed="rId4">
            <a:alphaModFix/>
          </a:blip>
          <a:srcRect b="0" l="0" r="0" t="0"/>
          <a:stretch/>
        </p:blipFill>
        <p:spPr>
          <a:xfrm>
            <a:off x="7010400" y="-152400"/>
            <a:ext cx="6059202" cy="5351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pic>
        <p:nvPicPr>
          <p:cNvPr id="246" name="Google Shape;246;p12"/>
          <p:cNvPicPr preferRelativeResize="0"/>
          <p:nvPr/>
        </p:nvPicPr>
        <p:blipFill rotWithShape="1">
          <a:blip r:embed="rId3">
            <a:alphaModFix/>
          </a:blip>
          <a:srcRect b="0" l="0" r="0" t="0"/>
          <a:stretch/>
        </p:blipFill>
        <p:spPr>
          <a:xfrm>
            <a:off x="7772400" y="-147109"/>
            <a:ext cx="4277880" cy="6847417"/>
          </a:xfrm>
          <a:prstGeom prst="rect">
            <a:avLst/>
          </a:prstGeom>
          <a:noFill/>
          <a:ln>
            <a:noFill/>
          </a:ln>
        </p:spPr>
      </p:pic>
      <p:sp>
        <p:nvSpPr>
          <p:cNvPr id="247" name="Google Shape;247;p12"/>
          <p:cNvSpPr txBox="1"/>
          <p:nvPr/>
        </p:nvSpPr>
        <p:spPr>
          <a:xfrm>
            <a:off x="7215978" y="6511145"/>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48" name="Google Shape;248;p12"/>
          <p:cNvSpPr txBox="1"/>
          <p:nvPr>
            <p:ph type="title"/>
          </p:nvPr>
        </p:nvSpPr>
        <p:spPr>
          <a:xfrm>
            <a:off x="-381000" y="1084183"/>
            <a:ext cx="5181600" cy="6144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49" name="Google Shape;249;p12"/>
          <p:cNvSpPr txBox="1"/>
          <p:nvPr/>
        </p:nvSpPr>
        <p:spPr>
          <a:xfrm>
            <a:off x="201300" y="1624000"/>
            <a:ext cx="7296300" cy="461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1D2041"/>
                </a:solidFill>
                <a:latin typeface="Inter"/>
                <a:ea typeface="Inter"/>
                <a:cs typeface="Inter"/>
                <a:sym typeface="Inter"/>
              </a:rPr>
              <a:t>Essential</a:t>
            </a:r>
            <a:endParaRPr b="1" i="0" sz="1100" u="none" cap="none" strike="noStrike">
              <a:solidFill>
                <a:schemeClr val="dk1"/>
              </a:solidFill>
              <a:latin typeface="Inter"/>
              <a:ea typeface="Inter"/>
              <a:cs typeface="Inter"/>
              <a:sym typeface="Inter"/>
            </a:endParaRPr>
          </a:p>
          <a:p>
            <a:pPr indent="-285750" lvl="0" marL="457200" marR="0" rtl="0" algn="l">
              <a:lnSpc>
                <a:spcPct val="115000"/>
              </a:lnSpc>
              <a:spcBef>
                <a:spcPts val="0"/>
              </a:spcBef>
              <a:spcAft>
                <a:spcPts val="0"/>
              </a:spcAft>
              <a:buClr>
                <a:schemeClr val="dk1"/>
              </a:buClr>
              <a:buSzPts val="900"/>
              <a:buFont typeface="Inter"/>
              <a:buChar char="●"/>
            </a:pPr>
            <a:r>
              <a:rPr b="0" i="0" lang="en-GB" sz="1100" u="none" cap="none" strike="noStrike">
                <a:solidFill>
                  <a:schemeClr val="dk1"/>
                </a:solidFill>
                <a:latin typeface="Inter"/>
                <a:ea typeface="Inter"/>
                <a:cs typeface="Inter"/>
                <a:sym typeface="Inter"/>
              </a:rPr>
              <a:t>A minimum of 3-5 years in a similar role with the Cultural, Creative, Education and Youth sectors, with a working knowledge of the Black Country and surrounding areas (including knowledge of marginalised communities).</a:t>
            </a:r>
            <a:endParaRPr b="0" i="0" sz="1100" u="none" cap="none" strike="noStrike">
              <a:solidFill>
                <a:schemeClr val="dk1"/>
              </a:solidFill>
              <a:latin typeface="Inter"/>
              <a:ea typeface="Inter"/>
              <a:cs typeface="Inter"/>
              <a:sym typeface="Inter"/>
            </a:endParaRPr>
          </a:p>
          <a:p>
            <a:pPr indent="-285750" lvl="0" marL="457200" marR="0" rtl="0" algn="l">
              <a:lnSpc>
                <a:spcPct val="115000"/>
              </a:lnSpc>
              <a:spcBef>
                <a:spcPts val="0"/>
              </a:spcBef>
              <a:spcAft>
                <a:spcPts val="0"/>
              </a:spcAft>
              <a:buClr>
                <a:schemeClr val="dk1"/>
              </a:buClr>
              <a:buSzPts val="900"/>
              <a:buFont typeface="Inter"/>
              <a:buChar char="●"/>
            </a:pPr>
            <a:r>
              <a:rPr b="0" i="0" lang="en-GB" sz="1100" u="none" cap="none" strike="noStrike">
                <a:solidFill>
                  <a:schemeClr val="dk1"/>
                </a:solidFill>
                <a:latin typeface="Inter"/>
                <a:ea typeface="Inter"/>
                <a:cs typeface="Inter"/>
                <a:sym typeface="Inter"/>
              </a:rPr>
              <a:t>A keen and active interest in the vision and purpose of PbC and experience of working in a busy office environment while managing conflicting priorities/multiple projects to meeting deadlines. </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demonstrate a track record of organisational development.</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have an understanding of equal opportunities and cultural diversity issues in the delivery of our services and a commitment to the provision of inclusive activities for children, young people and young adults with an awareness of Child Protection guidelines and relevant legislation.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Demonstrate energy in all that you do and display a ‘can-do’ attitude, with a positive approach to learning &amp; gaining new skills through teamwork and training opportunities.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Patience, punctuality, reliability and trustworthiness. </a:t>
            </a:r>
            <a:endParaRPr b="0" i="0" sz="1100" u="none" cap="none" strike="noStrike">
              <a:solidFill>
                <a:schemeClr val="dk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21082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Desirable</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Be in possession of a related Certificate, Diploma or Degree n the Cultural, Creative, Education and Youth contexts.</a:t>
            </a:r>
            <a:endParaRPr b="0" i="0" sz="1100" u="none" cap="none" strike="noStrike">
              <a:solidFill>
                <a:schemeClr val="dk1"/>
              </a:solidFill>
              <a:latin typeface="Inter"/>
              <a:ea typeface="Inter"/>
              <a:cs typeface="Inter"/>
              <a:sym typeface="Inter"/>
            </a:endParaRPr>
          </a:p>
          <a:p>
            <a:pPr indent="-298450" lvl="0" marL="457200" marR="8636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Experience or knowledge of youth work and/or previous experience of working within a youth-led organisation, especially from safeguarding perspective.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Experience of direct customer service.</a:t>
            </a:r>
            <a:endParaRPr b="0" i="0" sz="1100" u="none" cap="none" strike="noStrike">
              <a:solidFill>
                <a:schemeClr val="dk1"/>
              </a:solidFill>
              <a:latin typeface="Inter"/>
              <a:ea typeface="Inter"/>
              <a:cs typeface="Inter"/>
              <a:sym typeface="Inter"/>
            </a:endParaRPr>
          </a:p>
          <a:p>
            <a:pPr indent="-298450" lvl="0" marL="457200" marR="8636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Working knowledge of video editing software/apps and a working knowledge of relevant software packages (Microsoft Office Suite, Google).</a:t>
            </a:r>
            <a:endParaRPr b="0" i="0" sz="1100" u="none" cap="none" strike="noStrike">
              <a:solidFill>
                <a:srgbClr val="1D204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2"/>
          <p:cNvSpPr/>
          <p:nvPr/>
        </p:nvSpPr>
        <p:spPr>
          <a:xfrm>
            <a:off x="94925" y="145475"/>
            <a:ext cx="66174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1" name="Google Shape;251;p12"/>
          <p:cNvSpPr txBox="1"/>
          <p:nvPr/>
        </p:nvSpPr>
        <p:spPr>
          <a:xfrm>
            <a:off x="272525" y="360875"/>
            <a:ext cx="62622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600"/>
              <a:buFont typeface="Arial"/>
              <a:buNone/>
            </a:pPr>
            <a:r>
              <a:rPr b="1" i="0" lang="en-GB" sz="3300" u="none" cap="none" strike="noStrike">
                <a:solidFill>
                  <a:schemeClr val="lt1"/>
                </a:solidFill>
                <a:latin typeface="Big Shoulders Display"/>
                <a:ea typeface="Big Shoulders Display"/>
                <a:cs typeface="Big Shoulders Display"/>
                <a:sym typeface="Big Shoulders Display"/>
              </a:rPr>
              <a:t>HEAD OF DEVELOPMENT</a:t>
            </a:r>
            <a:endParaRPr b="0" i="0" sz="2700" u="none" cap="none" strike="noStrike">
              <a:solidFill>
                <a:srgbClr val="000000"/>
              </a:solidFill>
              <a:latin typeface="Big Shoulders Display"/>
              <a:ea typeface="Big Shoulders Display"/>
              <a:cs typeface="Big Shoulders Display"/>
              <a:sym typeface="Big Shoulders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g1c0a3dcca61_0_53"/>
          <p:cNvPicPr preferRelativeResize="0"/>
          <p:nvPr/>
        </p:nvPicPr>
        <p:blipFill rotWithShape="1">
          <a:blip r:embed="rId3">
            <a:alphaModFix/>
          </a:blip>
          <a:srcRect b="0" l="0" r="0" t="0"/>
          <a:stretch/>
        </p:blipFill>
        <p:spPr>
          <a:xfrm>
            <a:off x="6891724" y="-1099356"/>
            <a:ext cx="5694758" cy="5694758"/>
          </a:xfrm>
          <a:prstGeom prst="rect">
            <a:avLst/>
          </a:prstGeom>
          <a:noFill/>
          <a:ln>
            <a:noFill/>
          </a:ln>
        </p:spPr>
      </p:pic>
      <p:pic>
        <p:nvPicPr>
          <p:cNvPr id="257" name="Google Shape;257;g1c0a3dcca61_0_53"/>
          <p:cNvPicPr preferRelativeResize="0"/>
          <p:nvPr/>
        </p:nvPicPr>
        <p:blipFill rotWithShape="1">
          <a:blip r:embed="rId4">
            <a:alphaModFix/>
          </a:blip>
          <a:srcRect b="0" l="0" r="0" t="0"/>
          <a:stretch/>
        </p:blipFill>
        <p:spPr>
          <a:xfrm rot="-248645">
            <a:off x="4650883" y="-1336347"/>
            <a:ext cx="5296761" cy="5296761"/>
          </a:xfrm>
          <a:prstGeom prst="rect">
            <a:avLst/>
          </a:prstGeom>
          <a:noFill/>
          <a:ln>
            <a:noFill/>
          </a:ln>
        </p:spPr>
      </p:pic>
      <p:pic>
        <p:nvPicPr>
          <p:cNvPr id="258" name="Google Shape;258;g1c0a3dcca61_0_53"/>
          <p:cNvPicPr preferRelativeResize="0"/>
          <p:nvPr/>
        </p:nvPicPr>
        <p:blipFill rotWithShape="1">
          <a:blip r:embed="rId5">
            <a:alphaModFix/>
          </a:blip>
          <a:srcRect b="0" l="0" r="0" t="0"/>
          <a:stretch/>
        </p:blipFill>
        <p:spPr>
          <a:xfrm rot="-977698">
            <a:off x="4484390" y="3198819"/>
            <a:ext cx="5132181" cy="5032666"/>
          </a:xfrm>
          <a:prstGeom prst="rect">
            <a:avLst/>
          </a:prstGeom>
          <a:noFill/>
          <a:ln>
            <a:noFill/>
          </a:ln>
        </p:spPr>
      </p:pic>
      <p:sp>
        <p:nvSpPr>
          <p:cNvPr id="259" name="Google Shape;259;g1c0a3dcca61_0_53"/>
          <p:cNvSpPr txBox="1"/>
          <p:nvPr/>
        </p:nvSpPr>
        <p:spPr>
          <a:xfrm>
            <a:off x="137900" y="2181793"/>
            <a:ext cx="4339800" cy="5811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720"/>
              <a:buFont typeface="Arial"/>
              <a:buNone/>
            </a:pPr>
            <a:r>
              <a:rPr b="1" i="0" lang="en-GB" sz="3720" u="none" cap="none" strike="noStrike">
                <a:solidFill>
                  <a:srgbClr val="1D2041"/>
                </a:solidFill>
                <a:latin typeface="Big Shoulders Display"/>
                <a:ea typeface="Big Shoulders Display"/>
                <a:cs typeface="Big Shoulders Display"/>
                <a:sym typeface="Big Shoulders Display"/>
              </a:rPr>
              <a:t>FURTHER INFORMATION</a:t>
            </a:r>
            <a:endParaRPr b="0" i="0" sz="3720" u="none" cap="none" strike="noStrike">
              <a:solidFill>
                <a:srgbClr val="000000"/>
              </a:solidFill>
              <a:latin typeface="Big Shoulders Display"/>
              <a:ea typeface="Big Shoulders Display"/>
              <a:cs typeface="Big Shoulders Display"/>
              <a:sym typeface="Big Shoulders Display"/>
            </a:endParaRPr>
          </a:p>
        </p:txBody>
      </p:sp>
      <p:grpSp>
        <p:nvGrpSpPr>
          <p:cNvPr id="260" name="Google Shape;260;g1c0a3dcca61_0_53"/>
          <p:cNvGrpSpPr/>
          <p:nvPr/>
        </p:nvGrpSpPr>
        <p:grpSpPr>
          <a:xfrm>
            <a:off x="280666" y="412809"/>
            <a:ext cx="1832447" cy="1532723"/>
            <a:chOff x="968933" y="1574755"/>
            <a:chExt cx="3719195" cy="3110865"/>
          </a:xfrm>
        </p:grpSpPr>
        <p:sp>
          <p:nvSpPr>
            <p:cNvPr id="261" name="Google Shape;261;g1c0a3dcca61_0_53"/>
            <p:cNvSpPr/>
            <p:nvPr/>
          </p:nvSpPr>
          <p:spPr>
            <a:xfrm>
              <a:off x="968933" y="1574755"/>
              <a:ext cx="3719195" cy="3110865"/>
            </a:xfrm>
            <a:custGeom>
              <a:rect b="b" l="l" r="r" t="t"/>
              <a:pathLst>
                <a:path extrusionOk="0" h="3110865" w="3719195">
                  <a:moveTo>
                    <a:pt x="3718928" y="684618"/>
                  </a:moveTo>
                  <a:lnTo>
                    <a:pt x="3716464" y="638797"/>
                  </a:lnTo>
                  <a:lnTo>
                    <a:pt x="3710254" y="593839"/>
                  </a:lnTo>
                  <a:lnTo>
                    <a:pt x="3700399" y="549922"/>
                  </a:lnTo>
                  <a:lnTo>
                    <a:pt x="3687064" y="507250"/>
                  </a:lnTo>
                  <a:lnTo>
                    <a:pt x="3670363" y="466001"/>
                  </a:lnTo>
                  <a:lnTo>
                    <a:pt x="3650437" y="426364"/>
                  </a:lnTo>
                  <a:lnTo>
                    <a:pt x="3627437" y="388518"/>
                  </a:lnTo>
                  <a:lnTo>
                    <a:pt x="3601491" y="352679"/>
                  </a:lnTo>
                  <a:lnTo>
                    <a:pt x="3572726" y="319011"/>
                  </a:lnTo>
                  <a:lnTo>
                    <a:pt x="3541293" y="287718"/>
                  </a:lnTo>
                  <a:lnTo>
                    <a:pt x="3507321" y="258978"/>
                  </a:lnTo>
                  <a:lnTo>
                    <a:pt x="3470935" y="232968"/>
                  </a:lnTo>
                  <a:lnTo>
                    <a:pt x="3432302" y="209905"/>
                  </a:lnTo>
                  <a:lnTo>
                    <a:pt x="3391522" y="189953"/>
                  </a:lnTo>
                  <a:lnTo>
                    <a:pt x="3348761" y="173316"/>
                  </a:lnTo>
                  <a:lnTo>
                    <a:pt x="3304133" y="160185"/>
                  </a:lnTo>
                  <a:lnTo>
                    <a:pt x="3257791" y="150723"/>
                  </a:lnTo>
                  <a:lnTo>
                    <a:pt x="3210814" y="145237"/>
                  </a:lnTo>
                  <a:lnTo>
                    <a:pt x="3164319" y="143789"/>
                  </a:lnTo>
                  <a:lnTo>
                    <a:pt x="3118497" y="146240"/>
                  </a:lnTo>
                  <a:lnTo>
                    <a:pt x="3073539" y="152463"/>
                  </a:lnTo>
                  <a:lnTo>
                    <a:pt x="3029623" y="162318"/>
                  </a:lnTo>
                  <a:lnTo>
                    <a:pt x="2986938" y="175653"/>
                  </a:lnTo>
                  <a:lnTo>
                    <a:pt x="2945688" y="192354"/>
                  </a:lnTo>
                  <a:lnTo>
                    <a:pt x="2906052" y="212267"/>
                  </a:lnTo>
                  <a:lnTo>
                    <a:pt x="2868218" y="235280"/>
                  </a:lnTo>
                  <a:lnTo>
                    <a:pt x="2849486" y="248843"/>
                  </a:lnTo>
                  <a:lnTo>
                    <a:pt x="2839174" y="84963"/>
                  </a:lnTo>
                  <a:lnTo>
                    <a:pt x="2829826" y="50126"/>
                  </a:lnTo>
                  <a:lnTo>
                    <a:pt x="2808579" y="22529"/>
                  </a:lnTo>
                  <a:lnTo>
                    <a:pt x="2778531" y="4914"/>
                  </a:lnTo>
                  <a:lnTo>
                    <a:pt x="2742793" y="0"/>
                  </a:lnTo>
                  <a:lnTo>
                    <a:pt x="89687" y="167132"/>
                  </a:lnTo>
                  <a:lnTo>
                    <a:pt x="54838" y="176479"/>
                  </a:lnTo>
                  <a:lnTo>
                    <a:pt x="27241" y="197726"/>
                  </a:lnTo>
                  <a:lnTo>
                    <a:pt x="9626" y="227774"/>
                  </a:lnTo>
                  <a:lnTo>
                    <a:pt x="4724" y="263512"/>
                  </a:lnTo>
                  <a:lnTo>
                    <a:pt x="61315" y="1162088"/>
                  </a:lnTo>
                  <a:lnTo>
                    <a:pt x="70662" y="1196924"/>
                  </a:lnTo>
                  <a:lnTo>
                    <a:pt x="91909" y="1224521"/>
                  </a:lnTo>
                  <a:lnTo>
                    <a:pt x="121958" y="1242136"/>
                  </a:lnTo>
                  <a:lnTo>
                    <a:pt x="135699" y="1244028"/>
                  </a:lnTo>
                  <a:lnTo>
                    <a:pt x="0" y="1589214"/>
                  </a:lnTo>
                  <a:lnTo>
                    <a:pt x="161429" y="2035060"/>
                  </a:lnTo>
                  <a:lnTo>
                    <a:pt x="79603" y="2447010"/>
                  </a:lnTo>
                  <a:lnTo>
                    <a:pt x="240347" y="3026587"/>
                  </a:lnTo>
                  <a:lnTo>
                    <a:pt x="781888" y="2931896"/>
                  </a:lnTo>
                  <a:lnTo>
                    <a:pt x="1789582" y="3110319"/>
                  </a:lnTo>
                  <a:lnTo>
                    <a:pt x="2671978" y="2948851"/>
                  </a:lnTo>
                  <a:lnTo>
                    <a:pt x="3388893" y="3022320"/>
                  </a:lnTo>
                  <a:lnTo>
                    <a:pt x="3625977" y="2450782"/>
                  </a:lnTo>
                  <a:lnTo>
                    <a:pt x="3484880" y="1950427"/>
                  </a:lnTo>
                  <a:lnTo>
                    <a:pt x="3574402" y="1302550"/>
                  </a:lnTo>
                  <a:lnTo>
                    <a:pt x="3513201" y="1119085"/>
                  </a:lnTo>
                  <a:lnTo>
                    <a:pt x="3543706" y="1093038"/>
                  </a:lnTo>
                  <a:lnTo>
                    <a:pt x="3574999" y="1061593"/>
                  </a:lnTo>
                  <a:lnTo>
                    <a:pt x="3603739" y="1027620"/>
                  </a:lnTo>
                  <a:lnTo>
                    <a:pt x="3629736" y="991247"/>
                  </a:lnTo>
                  <a:lnTo>
                    <a:pt x="3652812" y="952601"/>
                  </a:lnTo>
                  <a:lnTo>
                    <a:pt x="3672751" y="911834"/>
                  </a:lnTo>
                  <a:lnTo>
                    <a:pt x="3689388" y="869061"/>
                  </a:lnTo>
                  <a:lnTo>
                    <a:pt x="3702532" y="824445"/>
                  </a:lnTo>
                  <a:lnTo>
                    <a:pt x="3711994" y="778103"/>
                  </a:lnTo>
                  <a:lnTo>
                    <a:pt x="3717480" y="731113"/>
                  </a:lnTo>
                  <a:lnTo>
                    <a:pt x="3718928" y="684618"/>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g1c0a3dcca61_0_53"/>
            <p:cNvSpPr/>
            <p:nvPr/>
          </p:nvSpPr>
          <p:spPr>
            <a:xfrm>
              <a:off x="1230503" y="1821452"/>
              <a:ext cx="2422525" cy="759460"/>
            </a:xfrm>
            <a:custGeom>
              <a:rect b="b" l="l" r="r" t="t"/>
              <a:pathLst>
                <a:path extrusionOk="0" h="759460" w="2422525">
                  <a:moveTo>
                    <a:pt x="272173" y="399630"/>
                  </a:moveTo>
                  <a:lnTo>
                    <a:pt x="269240" y="327520"/>
                  </a:lnTo>
                  <a:lnTo>
                    <a:pt x="262826" y="251117"/>
                  </a:lnTo>
                  <a:lnTo>
                    <a:pt x="254393" y="208635"/>
                  </a:lnTo>
                  <a:lnTo>
                    <a:pt x="253542" y="204304"/>
                  </a:lnTo>
                  <a:lnTo>
                    <a:pt x="235724" y="170027"/>
                  </a:lnTo>
                  <a:lnTo>
                    <a:pt x="208381" y="147497"/>
                  </a:lnTo>
                  <a:lnTo>
                    <a:pt x="189103" y="141605"/>
                  </a:lnTo>
                  <a:lnTo>
                    <a:pt x="189103" y="408927"/>
                  </a:lnTo>
                  <a:lnTo>
                    <a:pt x="186575" y="429793"/>
                  </a:lnTo>
                  <a:lnTo>
                    <a:pt x="178054" y="445096"/>
                  </a:lnTo>
                  <a:lnTo>
                    <a:pt x="163106" y="454875"/>
                  </a:lnTo>
                  <a:lnTo>
                    <a:pt x="141351" y="459181"/>
                  </a:lnTo>
                  <a:lnTo>
                    <a:pt x="103746" y="461556"/>
                  </a:lnTo>
                  <a:lnTo>
                    <a:pt x="87960" y="211023"/>
                  </a:lnTo>
                  <a:lnTo>
                    <a:pt x="125958" y="208635"/>
                  </a:lnTo>
                  <a:lnTo>
                    <a:pt x="147853" y="210159"/>
                  </a:lnTo>
                  <a:lnTo>
                    <a:pt x="179235" y="252323"/>
                  </a:lnTo>
                  <a:lnTo>
                    <a:pt x="182981" y="290880"/>
                  </a:lnTo>
                  <a:lnTo>
                    <a:pt x="185902" y="330517"/>
                  </a:lnTo>
                  <a:lnTo>
                    <a:pt x="187985" y="370484"/>
                  </a:lnTo>
                  <a:lnTo>
                    <a:pt x="189103" y="408927"/>
                  </a:lnTo>
                  <a:lnTo>
                    <a:pt x="189103" y="141605"/>
                  </a:lnTo>
                  <a:lnTo>
                    <a:pt x="170573" y="135940"/>
                  </a:lnTo>
                  <a:lnTo>
                    <a:pt x="121297" y="134581"/>
                  </a:lnTo>
                  <a:lnTo>
                    <a:pt x="0" y="142214"/>
                  </a:lnTo>
                  <a:lnTo>
                    <a:pt x="38862" y="759371"/>
                  </a:lnTo>
                  <a:lnTo>
                    <a:pt x="122186" y="754126"/>
                  </a:lnTo>
                  <a:lnTo>
                    <a:pt x="108407" y="535406"/>
                  </a:lnTo>
                  <a:lnTo>
                    <a:pt x="145999" y="533044"/>
                  </a:lnTo>
                  <a:lnTo>
                    <a:pt x="194894" y="525500"/>
                  </a:lnTo>
                  <a:lnTo>
                    <a:pt x="231076" y="509282"/>
                  </a:lnTo>
                  <a:lnTo>
                    <a:pt x="263550" y="461556"/>
                  </a:lnTo>
                  <a:lnTo>
                    <a:pt x="268846" y="447230"/>
                  </a:lnTo>
                  <a:lnTo>
                    <a:pt x="272173" y="399630"/>
                  </a:lnTo>
                  <a:close/>
                </a:path>
                <a:path extrusionOk="0" h="759460" w="2422525">
                  <a:moveTo>
                    <a:pt x="622046" y="601230"/>
                  </a:moveTo>
                  <a:lnTo>
                    <a:pt x="619810" y="547725"/>
                  </a:lnTo>
                  <a:lnTo>
                    <a:pt x="617194" y="494144"/>
                  </a:lnTo>
                  <a:lnTo>
                    <a:pt x="614197" y="440524"/>
                  </a:lnTo>
                  <a:lnTo>
                    <a:pt x="610806" y="386854"/>
                  </a:lnTo>
                  <a:lnTo>
                    <a:pt x="607047" y="333159"/>
                  </a:lnTo>
                  <a:lnTo>
                    <a:pt x="602907" y="279450"/>
                  </a:lnTo>
                  <a:lnTo>
                    <a:pt x="598398" y="225729"/>
                  </a:lnTo>
                  <a:lnTo>
                    <a:pt x="589584" y="177888"/>
                  </a:lnTo>
                  <a:lnTo>
                    <a:pt x="588352" y="175399"/>
                  </a:lnTo>
                  <a:lnTo>
                    <a:pt x="572312" y="142887"/>
                  </a:lnTo>
                  <a:lnTo>
                    <a:pt x="545452" y="119913"/>
                  </a:lnTo>
                  <a:lnTo>
                    <a:pt x="539457" y="118033"/>
                  </a:lnTo>
                  <a:lnTo>
                    <a:pt x="539457" y="621157"/>
                  </a:lnTo>
                  <a:lnTo>
                    <a:pt x="537464" y="641007"/>
                  </a:lnTo>
                  <a:lnTo>
                    <a:pt x="529513" y="655256"/>
                  </a:lnTo>
                  <a:lnTo>
                    <a:pt x="515175" y="664197"/>
                  </a:lnTo>
                  <a:lnTo>
                    <a:pt x="493991" y="668159"/>
                  </a:lnTo>
                  <a:lnTo>
                    <a:pt x="472757" y="666877"/>
                  </a:lnTo>
                  <a:lnTo>
                    <a:pt x="442633" y="627253"/>
                  </a:lnTo>
                  <a:lnTo>
                    <a:pt x="438137" y="578281"/>
                  </a:lnTo>
                  <a:lnTo>
                    <a:pt x="433908" y="527723"/>
                  </a:lnTo>
                  <a:lnTo>
                    <a:pt x="430009" y="476148"/>
                  </a:lnTo>
                  <a:lnTo>
                    <a:pt x="426491" y="424103"/>
                  </a:lnTo>
                  <a:lnTo>
                    <a:pt x="423392" y="372160"/>
                  </a:lnTo>
                  <a:lnTo>
                    <a:pt x="420763" y="320852"/>
                  </a:lnTo>
                  <a:lnTo>
                    <a:pt x="418655" y="270764"/>
                  </a:lnTo>
                  <a:lnTo>
                    <a:pt x="417118" y="222440"/>
                  </a:lnTo>
                  <a:lnTo>
                    <a:pt x="419290" y="202653"/>
                  </a:lnTo>
                  <a:lnTo>
                    <a:pt x="427545" y="188366"/>
                  </a:lnTo>
                  <a:lnTo>
                    <a:pt x="442048" y="179362"/>
                  </a:lnTo>
                  <a:lnTo>
                    <a:pt x="462965" y="175399"/>
                  </a:lnTo>
                  <a:lnTo>
                    <a:pt x="484225" y="176707"/>
                  </a:lnTo>
                  <a:lnTo>
                    <a:pt x="513943" y="216331"/>
                  </a:lnTo>
                  <a:lnTo>
                    <a:pt x="518337" y="264477"/>
                  </a:lnTo>
                  <a:lnTo>
                    <a:pt x="522503" y="314452"/>
                  </a:lnTo>
                  <a:lnTo>
                    <a:pt x="526376" y="365671"/>
                  </a:lnTo>
                  <a:lnTo>
                    <a:pt x="529907" y="417588"/>
                  </a:lnTo>
                  <a:lnTo>
                    <a:pt x="533031" y="469658"/>
                  </a:lnTo>
                  <a:lnTo>
                    <a:pt x="535698" y="521309"/>
                  </a:lnTo>
                  <a:lnTo>
                    <a:pt x="537870" y="571995"/>
                  </a:lnTo>
                  <a:lnTo>
                    <a:pt x="539457" y="621157"/>
                  </a:lnTo>
                  <a:lnTo>
                    <a:pt x="539457" y="118033"/>
                  </a:lnTo>
                  <a:lnTo>
                    <a:pt x="507936" y="108140"/>
                  </a:lnTo>
                  <a:lnTo>
                    <a:pt x="458647" y="106730"/>
                  </a:lnTo>
                  <a:lnTo>
                    <a:pt x="409829" y="114312"/>
                  </a:lnTo>
                  <a:lnTo>
                    <a:pt x="373875" y="130733"/>
                  </a:lnTo>
                  <a:lnTo>
                    <a:pt x="349923" y="156908"/>
                  </a:lnTo>
                  <a:lnTo>
                    <a:pt x="337096" y="193802"/>
                  </a:lnTo>
                  <a:lnTo>
                    <a:pt x="334543" y="242354"/>
                  </a:lnTo>
                  <a:lnTo>
                    <a:pt x="336994" y="295846"/>
                  </a:lnTo>
                  <a:lnTo>
                    <a:pt x="339750" y="349504"/>
                  </a:lnTo>
                  <a:lnTo>
                    <a:pt x="342836" y="403263"/>
                  </a:lnTo>
                  <a:lnTo>
                    <a:pt x="346214" y="457047"/>
                  </a:lnTo>
                  <a:lnTo>
                    <a:pt x="349910" y="510794"/>
                  </a:lnTo>
                  <a:lnTo>
                    <a:pt x="353898" y="564413"/>
                  </a:lnTo>
                  <a:lnTo>
                    <a:pt x="358190" y="617867"/>
                  </a:lnTo>
                  <a:lnTo>
                    <a:pt x="366826" y="665797"/>
                  </a:lnTo>
                  <a:lnTo>
                    <a:pt x="384187" y="700836"/>
                  </a:lnTo>
                  <a:lnTo>
                    <a:pt x="448957" y="735609"/>
                  </a:lnTo>
                  <a:lnTo>
                    <a:pt x="498348" y="737019"/>
                  </a:lnTo>
                  <a:lnTo>
                    <a:pt x="547077" y="729437"/>
                  </a:lnTo>
                  <a:lnTo>
                    <a:pt x="582815" y="713028"/>
                  </a:lnTo>
                  <a:lnTo>
                    <a:pt x="606564" y="686828"/>
                  </a:lnTo>
                  <a:lnTo>
                    <a:pt x="613003" y="668159"/>
                  </a:lnTo>
                  <a:lnTo>
                    <a:pt x="619315" y="649884"/>
                  </a:lnTo>
                  <a:lnTo>
                    <a:pt x="622046" y="601230"/>
                  </a:lnTo>
                  <a:close/>
                </a:path>
                <a:path extrusionOk="0" h="759460" w="2422525">
                  <a:moveTo>
                    <a:pt x="1133208" y="70840"/>
                  </a:moveTo>
                  <a:lnTo>
                    <a:pt x="1049502" y="76098"/>
                  </a:lnTo>
                  <a:lnTo>
                    <a:pt x="1048524" y="334264"/>
                  </a:lnTo>
                  <a:lnTo>
                    <a:pt x="1052080" y="621195"/>
                  </a:lnTo>
                  <a:lnTo>
                    <a:pt x="1034897" y="622287"/>
                  </a:lnTo>
                  <a:lnTo>
                    <a:pt x="1008773" y="336765"/>
                  </a:lnTo>
                  <a:lnTo>
                    <a:pt x="951750" y="86118"/>
                  </a:lnTo>
                  <a:lnTo>
                    <a:pt x="839520" y="93205"/>
                  </a:lnTo>
                  <a:lnTo>
                    <a:pt x="814374" y="349021"/>
                  </a:lnTo>
                  <a:lnTo>
                    <a:pt x="824268" y="635533"/>
                  </a:lnTo>
                  <a:lnTo>
                    <a:pt x="807123" y="636625"/>
                  </a:lnTo>
                  <a:lnTo>
                    <a:pt x="774839" y="351510"/>
                  </a:lnTo>
                  <a:lnTo>
                    <a:pt x="741870" y="95478"/>
                  </a:lnTo>
                  <a:lnTo>
                    <a:pt x="657961" y="100761"/>
                  </a:lnTo>
                  <a:lnTo>
                    <a:pt x="747204" y="714768"/>
                  </a:lnTo>
                  <a:lnTo>
                    <a:pt x="886447" y="705980"/>
                  </a:lnTo>
                  <a:lnTo>
                    <a:pt x="899134" y="517156"/>
                  </a:lnTo>
                  <a:lnTo>
                    <a:pt x="892022" y="161518"/>
                  </a:lnTo>
                  <a:lnTo>
                    <a:pt x="908405" y="160502"/>
                  </a:lnTo>
                  <a:lnTo>
                    <a:pt x="945807" y="514223"/>
                  </a:lnTo>
                  <a:lnTo>
                    <a:pt x="982103" y="699960"/>
                  </a:lnTo>
                  <a:lnTo>
                    <a:pt x="1121359" y="691184"/>
                  </a:lnTo>
                  <a:lnTo>
                    <a:pt x="1133208" y="70840"/>
                  </a:lnTo>
                  <a:close/>
                </a:path>
                <a:path extrusionOk="0" h="759460" w="2422525">
                  <a:moveTo>
                    <a:pt x="1466570" y="669429"/>
                  </a:moveTo>
                  <a:lnTo>
                    <a:pt x="1461909" y="595376"/>
                  </a:lnTo>
                  <a:lnTo>
                    <a:pt x="1324787" y="604012"/>
                  </a:lnTo>
                  <a:lnTo>
                    <a:pt x="1312100" y="402666"/>
                  </a:lnTo>
                  <a:lnTo>
                    <a:pt x="1441513" y="394512"/>
                  </a:lnTo>
                  <a:lnTo>
                    <a:pt x="1436865" y="320636"/>
                  </a:lnTo>
                  <a:lnTo>
                    <a:pt x="1307465" y="328790"/>
                  </a:lnTo>
                  <a:lnTo>
                    <a:pt x="1295247" y="134962"/>
                  </a:lnTo>
                  <a:lnTo>
                    <a:pt x="1432369" y="126326"/>
                  </a:lnTo>
                  <a:lnTo>
                    <a:pt x="1427708" y="52285"/>
                  </a:lnTo>
                  <a:lnTo>
                    <a:pt x="1207262" y="66179"/>
                  </a:lnTo>
                  <a:lnTo>
                    <a:pt x="1246124" y="683323"/>
                  </a:lnTo>
                  <a:lnTo>
                    <a:pt x="1466570" y="669429"/>
                  </a:lnTo>
                  <a:close/>
                </a:path>
                <a:path extrusionOk="0" h="759460" w="2422525">
                  <a:moveTo>
                    <a:pt x="1804339" y="648157"/>
                  </a:moveTo>
                  <a:lnTo>
                    <a:pt x="1728762" y="435406"/>
                  </a:lnTo>
                  <a:lnTo>
                    <a:pt x="1721993" y="416369"/>
                  </a:lnTo>
                  <a:lnTo>
                    <a:pt x="1745538" y="398348"/>
                  </a:lnTo>
                  <a:lnTo>
                    <a:pt x="1761451" y="373570"/>
                  </a:lnTo>
                  <a:lnTo>
                    <a:pt x="1764157" y="363588"/>
                  </a:lnTo>
                  <a:lnTo>
                    <a:pt x="1770151" y="341515"/>
                  </a:lnTo>
                  <a:lnTo>
                    <a:pt x="1772094" y="301663"/>
                  </a:lnTo>
                  <a:lnTo>
                    <a:pt x="1771015" y="265671"/>
                  </a:lnTo>
                  <a:lnTo>
                    <a:pt x="1769249" y="231292"/>
                  </a:lnTo>
                  <a:lnTo>
                    <a:pt x="1762937" y="156629"/>
                  </a:lnTo>
                  <a:lnTo>
                    <a:pt x="1754517" y="114134"/>
                  </a:lnTo>
                  <a:lnTo>
                    <a:pt x="1735836" y="75539"/>
                  </a:lnTo>
                  <a:lnTo>
                    <a:pt x="1689011" y="47053"/>
                  </a:lnTo>
                  <a:lnTo>
                    <a:pt x="1689011" y="311150"/>
                  </a:lnTo>
                  <a:lnTo>
                    <a:pt x="1686483" y="331901"/>
                  </a:lnTo>
                  <a:lnTo>
                    <a:pt x="1677949" y="347141"/>
                  </a:lnTo>
                  <a:lnTo>
                    <a:pt x="1663014" y="356908"/>
                  </a:lnTo>
                  <a:lnTo>
                    <a:pt x="1641233" y="361226"/>
                  </a:lnTo>
                  <a:lnTo>
                    <a:pt x="1603629" y="363588"/>
                  </a:lnTo>
                  <a:lnTo>
                    <a:pt x="1588071" y="116522"/>
                  </a:lnTo>
                  <a:lnTo>
                    <a:pt x="1626069" y="114134"/>
                  </a:lnTo>
                  <a:lnTo>
                    <a:pt x="1647990" y="115671"/>
                  </a:lnTo>
                  <a:lnTo>
                    <a:pt x="1679346" y="157822"/>
                  </a:lnTo>
                  <a:lnTo>
                    <a:pt x="1683067" y="195834"/>
                  </a:lnTo>
                  <a:lnTo>
                    <a:pt x="1685925" y="234378"/>
                  </a:lnTo>
                  <a:lnTo>
                    <a:pt x="1687931" y="273227"/>
                  </a:lnTo>
                  <a:lnTo>
                    <a:pt x="1689011" y="311150"/>
                  </a:lnTo>
                  <a:lnTo>
                    <a:pt x="1689011" y="47053"/>
                  </a:lnTo>
                  <a:lnTo>
                    <a:pt x="1670685" y="41440"/>
                  </a:lnTo>
                  <a:lnTo>
                    <a:pt x="1621421" y="40081"/>
                  </a:lnTo>
                  <a:lnTo>
                    <a:pt x="1500111" y="47713"/>
                  </a:lnTo>
                  <a:lnTo>
                    <a:pt x="1538973" y="664870"/>
                  </a:lnTo>
                  <a:lnTo>
                    <a:pt x="1622310" y="659625"/>
                  </a:lnTo>
                  <a:lnTo>
                    <a:pt x="1608315" y="437654"/>
                  </a:lnTo>
                  <a:lnTo>
                    <a:pt x="1643976" y="435406"/>
                  </a:lnTo>
                  <a:lnTo>
                    <a:pt x="1715630" y="653745"/>
                  </a:lnTo>
                  <a:lnTo>
                    <a:pt x="1804339" y="648157"/>
                  </a:lnTo>
                  <a:close/>
                </a:path>
                <a:path extrusionOk="0" h="759460" w="2422525">
                  <a:moveTo>
                    <a:pt x="2096808" y="629754"/>
                  </a:moveTo>
                  <a:lnTo>
                    <a:pt x="2092134" y="555675"/>
                  </a:lnTo>
                  <a:lnTo>
                    <a:pt x="1955012" y="564311"/>
                  </a:lnTo>
                  <a:lnTo>
                    <a:pt x="1942325" y="362978"/>
                  </a:lnTo>
                  <a:lnTo>
                    <a:pt x="2071751" y="354825"/>
                  </a:lnTo>
                  <a:lnTo>
                    <a:pt x="2067090" y="280949"/>
                  </a:lnTo>
                  <a:lnTo>
                    <a:pt x="1937689" y="289090"/>
                  </a:lnTo>
                  <a:lnTo>
                    <a:pt x="1925472" y="95275"/>
                  </a:lnTo>
                  <a:lnTo>
                    <a:pt x="2062594" y="86639"/>
                  </a:lnTo>
                  <a:lnTo>
                    <a:pt x="2057933" y="12585"/>
                  </a:lnTo>
                  <a:lnTo>
                    <a:pt x="1837486" y="26466"/>
                  </a:lnTo>
                  <a:lnTo>
                    <a:pt x="1876348" y="643623"/>
                  </a:lnTo>
                  <a:lnTo>
                    <a:pt x="2096808" y="629754"/>
                  </a:lnTo>
                  <a:close/>
                </a:path>
                <a:path extrusionOk="0" h="759460" w="2422525">
                  <a:moveTo>
                    <a:pt x="2422106" y="477774"/>
                  </a:moveTo>
                  <a:lnTo>
                    <a:pt x="2419604" y="424675"/>
                  </a:lnTo>
                  <a:lnTo>
                    <a:pt x="2416962" y="373824"/>
                  </a:lnTo>
                  <a:lnTo>
                    <a:pt x="2414130" y="324345"/>
                  </a:lnTo>
                  <a:lnTo>
                    <a:pt x="2411044" y="275310"/>
                  </a:lnTo>
                  <a:lnTo>
                    <a:pt x="2407564" y="224777"/>
                  </a:lnTo>
                  <a:lnTo>
                    <a:pt x="2403881" y="175018"/>
                  </a:lnTo>
                  <a:lnTo>
                    <a:pt x="2399690" y="121945"/>
                  </a:lnTo>
                  <a:lnTo>
                    <a:pt x="2391143" y="74041"/>
                  </a:lnTo>
                  <a:lnTo>
                    <a:pt x="2390978" y="73113"/>
                  </a:lnTo>
                  <a:lnTo>
                    <a:pt x="2373350" y="37299"/>
                  </a:lnTo>
                  <a:lnTo>
                    <a:pt x="2345893" y="13690"/>
                  </a:lnTo>
                  <a:lnTo>
                    <a:pt x="2339352" y="11607"/>
                  </a:lnTo>
                  <a:lnTo>
                    <a:pt x="2339352" y="492480"/>
                  </a:lnTo>
                  <a:lnTo>
                    <a:pt x="2337193" y="513537"/>
                  </a:lnTo>
                  <a:lnTo>
                    <a:pt x="2328710" y="528942"/>
                  </a:lnTo>
                  <a:lnTo>
                    <a:pt x="2313660" y="538772"/>
                  </a:lnTo>
                  <a:lnTo>
                    <a:pt x="2291816" y="543102"/>
                  </a:lnTo>
                  <a:lnTo>
                    <a:pt x="2247836" y="545871"/>
                  </a:lnTo>
                  <a:lnTo>
                    <a:pt x="2218309" y="76835"/>
                  </a:lnTo>
                  <a:lnTo>
                    <a:pt x="2262479" y="74041"/>
                  </a:lnTo>
                  <a:lnTo>
                    <a:pt x="2284577" y="75565"/>
                  </a:lnTo>
                  <a:lnTo>
                    <a:pt x="2315756" y="117729"/>
                  </a:lnTo>
                  <a:lnTo>
                    <a:pt x="2320137" y="171272"/>
                  </a:lnTo>
                  <a:lnTo>
                    <a:pt x="2324239" y="225831"/>
                  </a:lnTo>
                  <a:lnTo>
                    <a:pt x="2327872" y="278244"/>
                  </a:lnTo>
                  <a:lnTo>
                    <a:pt x="2331237" y="331736"/>
                  </a:lnTo>
                  <a:lnTo>
                    <a:pt x="2334272" y="385241"/>
                  </a:lnTo>
                  <a:lnTo>
                    <a:pt x="2336977" y="438823"/>
                  </a:lnTo>
                  <a:lnTo>
                    <a:pt x="2339352" y="492480"/>
                  </a:lnTo>
                  <a:lnTo>
                    <a:pt x="2339352" y="11607"/>
                  </a:lnTo>
                  <a:lnTo>
                    <a:pt x="2307691" y="1524"/>
                  </a:lnTo>
                  <a:lnTo>
                    <a:pt x="2257818" y="0"/>
                  </a:lnTo>
                  <a:lnTo>
                    <a:pt x="2130336" y="8026"/>
                  </a:lnTo>
                  <a:lnTo>
                    <a:pt x="2169198" y="625182"/>
                  </a:lnTo>
                  <a:lnTo>
                    <a:pt x="2296477" y="617156"/>
                  </a:lnTo>
                  <a:lnTo>
                    <a:pt x="2345855" y="609371"/>
                  </a:lnTo>
                  <a:lnTo>
                    <a:pt x="2382291" y="592467"/>
                  </a:lnTo>
                  <a:lnTo>
                    <a:pt x="2406599" y="565505"/>
                  </a:lnTo>
                  <a:lnTo>
                    <a:pt x="2413330" y="545871"/>
                  </a:lnTo>
                  <a:lnTo>
                    <a:pt x="2419604" y="527583"/>
                  </a:lnTo>
                  <a:lnTo>
                    <a:pt x="2422106" y="477774"/>
                  </a:lnTo>
                  <a:close/>
                </a:path>
              </a:pathLst>
            </a:custGeom>
            <a:solidFill>
              <a:srgbClr val="32AA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3" name="Google Shape;263;g1c0a3dcca61_0_53"/>
          <p:cNvSpPr txBox="1"/>
          <p:nvPr/>
        </p:nvSpPr>
        <p:spPr>
          <a:xfrm rot="720876">
            <a:off x="1673929" y="600638"/>
            <a:ext cx="344445" cy="329736"/>
          </a:xfrm>
          <a:prstGeom prst="rect">
            <a:avLst/>
          </a:prstGeom>
          <a:noFill/>
          <a:ln>
            <a:noFill/>
          </a:ln>
        </p:spPr>
        <p:txBody>
          <a:bodyPr anchorCtr="0" anchor="t" bIns="0" lIns="0" spcFirstLastPara="1" rIns="0" wrap="square" tIns="0">
            <a:spAutoFit/>
          </a:bodyPr>
          <a:lstStyle/>
          <a:p>
            <a:pPr indent="0" lvl="0" marL="0" marR="0" rtl="0" algn="l">
              <a:lnSpc>
                <a:spcPct val="100700"/>
              </a:lnSpc>
              <a:spcBef>
                <a:spcPts val="0"/>
              </a:spcBef>
              <a:spcAft>
                <a:spcPts val="0"/>
              </a:spcAft>
              <a:buClr>
                <a:srgbClr val="000000"/>
              </a:buClr>
              <a:buSzPts val="2143"/>
              <a:buFont typeface="Arial"/>
              <a:buNone/>
            </a:pPr>
            <a:r>
              <a:rPr b="1" i="0" lang="en-GB" sz="2143" u="none" cap="none" strike="noStrike">
                <a:solidFill>
                  <a:srgbClr val="FFFFFF"/>
                </a:solidFill>
                <a:latin typeface="Big Shoulders Display"/>
                <a:ea typeface="Big Shoulders Display"/>
                <a:cs typeface="Big Shoulders Display"/>
                <a:sym typeface="Big Shoulders Display"/>
              </a:rPr>
              <a:t>by</a:t>
            </a:r>
            <a:endParaRPr b="0" i="0" sz="2143" u="none" cap="none" strike="noStrike">
              <a:solidFill>
                <a:srgbClr val="000000"/>
              </a:solidFill>
              <a:latin typeface="Big Shoulders Display"/>
              <a:ea typeface="Big Shoulders Display"/>
              <a:cs typeface="Big Shoulders Display"/>
              <a:sym typeface="Big Shoulders Display"/>
            </a:endParaRPr>
          </a:p>
        </p:txBody>
      </p:sp>
      <p:sp>
        <p:nvSpPr>
          <p:cNvPr id="264" name="Google Shape;264;g1c0a3dcca61_0_53"/>
          <p:cNvSpPr/>
          <p:nvPr/>
        </p:nvSpPr>
        <p:spPr>
          <a:xfrm>
            <a:off x="409585" y="1021921"/>
            <a:ext cx="1459546" cy="771523"/>
          </a:xfrm>
          <a:custGeom>
            <a:rect b="b" l="l" r="r" t="t"/>
            <a:pathLst>
              <a:path extrusionOk="0" h="1566545" w="2963545">
                <a:moveTo>
                  <a:pt x="868883" y="1140104"/>
                </a:moveTo>
                <a:lnTo>
                  <a:pt x="865301" y="1082141"/>
                </a:lnTo>
                <a:lnTo>
                  <a:pt x="860488" y="1034770"/>
                </a:lnTo>
                <a:lnTo>
                  <a:pt x="854443" y="983056"/>
                </a:lnTo>
                <a:lnTo>
                  <a:pt x="847699" y="931430"/>
                </a:lnTo>
                <a:lnTo>
                  <a:pt x="840841" y="884313"/>
                </a:lnTo>
                <a:lnTo>
                  <a:pt x="568617" y="917981"/>
                </a:lnTo>
                <a:lnTo>
                  <a:pt x="575005" y="962558"/>
                </a:lnTo>
                <a:lnTo>
                  <a:pt x="581901" y="1014755"/>
                </a:lnTo>
                <a:lnTo>
                  <a:pt x="588670" y="1069530"/>
                </a:lnTo>
                <a:lnTo>
                  <a:pt x="594702" y="1121841"/>
                </a:lnTo>
                <a:lnTo>
                  <a:pt x="599351" y="1166622"/>
                </a:lnTo>
                <a:lnTo>
                  <a:pt x="595871" y="1207389"/>
                </a:lnTo>
                <a:lnTo>
                  <a:pt x="577456" y="1239126"/>
                </a:lnTo>
                <a:lnTo>
                  <a:pt x="544728" y="1261224"/>
                </a:lnTo>
                <a:lnTo>
                  <a:pt x="498297" y="1273098"/>
                </a:lnTo>
                <a:lnTo>
                  <a:pt x="451408" y="1272768"/>
                </a:lnTo>
                <a:lnTo>
                  <a:pt x="414807" y="1259243"/>
                </a:lnTo>
                <a:lnTo>
                  <a:pt x="376123" y="1194231"/>
                </a:lnTo>
                <a:lnTo>
                  <a:pt x="368985" y="1148867"/>
                </a:lnTo>
                <a:lnTo>
                  <a:pt x="361797" y="1101585"/>
                </a:lnTo>
                <a:lnTo>
                  <a:pt x="354596" y="1052626"/>
                </a:lnTo>
                <a:lnTo>
                  <a:pt x="347408" y="1002245"/>
                </a:lnTo>
                <a:lnTo>
                  <a:pt x="333209" y="898245"/>
                </a:lnTo>
                <a:lnTo>
                  <a:pt x="319443" y="791565"/>
                </a:lnTo>
                <a:lnTo>
                  <a:pt x="306362" y="684212"/>
                </a:lnTo>
                <a:lnTo>
                  <a:pt x="294208" y="578205"/>
                </a:lnTo>
                <a:lnTo>
                  <a:pt x="283235" y="475526"/>
                </a:lnTo>
                <a:lnTo>
                  <a:pt x="278257" y="426059"/>
                </a:lnTo>
                <a:lnTo>
                  <a:pt x="273672" y="378193"/>
                </a:lnTo>
                <a:lnTo>
                  <a:pt x="269519" y="332155"/>
                </a:lnTo>
                <a:lnTo>
                  <a:pt x="273100" y="292430"/>
                </a:lnTo>
                <a:lnTo>
                  <a:pt x="291388" y="261264"/>
                </a:lnTo>
                <a:lnTo>
                  <a:pt x="323608" y="239420"/>
                </a:lnTo>
                <a:lnTo>
                  <a:pt x="369011" y="227698"/>
                </a:lnTo>
                <a:lnTo>
                  <a:pt x="413512" y="228307"/>
                </a:lnTo>
                <a:lnTo>
                  <a:pt x="472681" y="267754"/>
                </a:lnTo>
                <a:lnTo>
                  <a:pt x="485482" y="305435"/>
                </a:lnTo>
                <a:lnTo>
                  <a:pt x="491782" y="350748"/>
                </a:lnTo>
                <a:lnTo>
                  <a:pt x="498259" y="403186"/>
                </a:lnTo>
                <a:lnTo>
                  <a:pt x="504494" y="458050"/>
                </a:lnTo>
                <a:lnTo>
                  <a:pt x="510095" y="510603"/>
                </a:lnTo>
                <a:lnTo>
                  <a:pt x="514642" y="556107"/>
                </a:lnTo>
                <a:lnTo>
                  <a:pt x="786892" y="522452"/>
                </a:lnTo>
                <a:lnTo>
                  <a:pt x="782243" y="474256"/>
                </a:lnTo>
                <a:lnTo>
                  <a:pt x="776808" y="422351"/>
                </a:lnTo>
                <a:lnTo>
                  <a:pt x="770686" y="370535"/>
                </a:lnTo>
                <a:lnTo>
                  <a:pt x="764006" y="322592"/>
                </a:lnTo>
                <a:lnTo>
                  <a:pt x="753440" y="265874"/>
                </a:lnTo>
                <a:lnTo>
                  <a:pt x="739787" y="215023"/>
                </a:lnTo>
                <a:lnTo>
                  <a:pt x="722909" y="169913"/>
                </a:lnTo>
                <a:lnTo>
                  <a:pt x="702627" y="130403"/>
                </a:lnTo>
                <a:lnTo>
                  <a:pt x="678802" y="96367"/>
                </a:lnTo>
                <a:lnTo>
                  <a:pt x="651268" y="67703"/>
                </a:lnTo>
                <a:lnTo>
                  <a:pt x="619874" y="44259"/>
                </a:lnTo>
                <a:lnTo>
                  <a:pt x="584454" y="25920"/>
                </a:lnTo>
                <a:lnTo>
                  <a:pt x="544868" y="12547"/>
                </a:lnTo>
                <a:lnTo>
                  <a:pt x="500938" y="4025"/>
                </a:lnTo>
                <a:lnTo>
                  <a:pt x="452539" y="228"/>
                </a:lnTo>
                <a:lnTo>
                  <a:pt x="399478" y="1028"/>
                </a:lnTo>
                <a:lnTo>
                  <a:pt x="341630" y="6299"/>
                </a:lnTo>
                <a:lnTo>
                  <a:pt x="283083" y="16027"/>
                </a:lnTo>
                <a:lnTo>
                  <a:pt x="230479" y="29908"/>
                </a:lnTo>
                <a:lnTo>
                  <a:pt x="183680" y="47777"/>
                </a:lnTo>
                <a:lnTo>
                  <a:pt x="142544" y="69494"/>
                </a:lnTo>
                <a:lnTo>
                  <a:pt x="106934" y="94932"/>
                </a:lnTo>
                <a:lnTo>
                  <a:pt x="76682" y="123939"/>
                </a:lnTo>
                <a:lnTo>
                  <a:pt x="51663" y="156362"/>
                </a:lnTo>
                <a:lnTo>
                  <a:pt x="31737" y="192074"/>
                </a:lnTo>
                <a:lnTo>
                  <a:pt x="16751" y="230911"/>
                </a:lnTo>
                <a:lnTo>
                  <a:pt x="6553" y="272757"/>
                </a:lnTo>
                <a:lnTo>
                  <a:pt x="1028" y="317449"/>
                </a:lnTo>
                <a:lnTo>
                  <a:pt x="0" y="364845"/>
                </a:lnTo>
                <a:lnTo>
                  <a:pt x="3340" y="414807"/>
                </a:lnTo>
                <a:lnTo>
                  <a:pt x="7975" y="457835"/>
                </a:lnTo>
                <a:lnTo>
                  <a:pt x="18745" y="553720"/>
                </a:lnTo>
                <a:lnTo>
                  <a:pt x="31089" y="659117"/>
                </a:lnTo>
                <a:lnTo>
                  <a:pt x="51384" y="825576"/>
                </a:lnTo>
                <a:lnTo>
                  <a:pt x="72186" y="989050"/>
                </a:lnTo>
                <a:lnTo>
                  <a:pt x="85458" y="1089152"/>
                </a:lnTo>
                <a:lnTo>
                  <a:pt x="97612" y="1177074"/>
                </a:lnTo>
                <a:lnTo>
                  <a:pt x="106934" y="1230350"/>
                </a:lnTo>
                <a:lnTo>
                  <a:pt x="118833" y="1278521"/>
                </a:lnTo>
                <a:lnTo>
                  <a:pt x="133477" y="1321676"/>
                </a:lnTo>
                <a:lnTo>
                  <a:pt x="151041" y="1359941"/>
                </a:lnTo>
                <a:lnTo>
                  <a:pt x="171716" y="1393380"/>
                </a:lnTo>
                <a:lnTo>
                  <a:pt x="223024" y="1446263"/>
                </a:lnTo>
                <a:lnTo>
                  <a:pt x="288810" y="1481099"/>
                </a:lnTo>
                <a:lnTo>
                  <a:pt x="327558" y="1492008"/>
                </a:lnTo>
                <a:lnTo>
                  <a:pt x="370459" y="1498701"/>
                </a:lnTo>
                <a:lnTo>
                  <a:pt x="417652" y="1501279"/>
                </a:lnTo>
                <a:lnTo>
                  <a:pt x="469328" y="1499857"/>
                </a:lnTo>
                <a:lnTo>
                  <a:pt x="525678" y="1494510"/>
                </a:lnTo>
                <a:lnTo>
                  <a:pt x="584263" y="1485379"/>
                </a:lnTo>
                <a:lnTo>
                  <a:pt x="636981" y="1473085"/>
                </a:lnTo>
                <a:lnTo>
                  <a:pt x="683958" y="1457477"/>
                </a:lnTo>
                <a:lnTo>
                  <a:pt x="725309" y="1438389"/>
                </a:lnTo>
                <a:lnTo>
                  <a:pt x="761174" y="1415630"/>
                </a:lnTo>
                <a:lnTo>
                  <a:pt x="791654" y="1389062"/>
                </a:lnTo>
                <a:lnTo>
                  <a:pt x="816902" y="1358506"/>
                </a:lnTo>
                <a:lnTo>
                  <a:pt x="837044" y="1323797"/>
                </a:lnTo>
                <a:lnTo>
                  <a:pt x="852170" y="1284770"/>
                </a:lnTo>
                <a:lnTo>
                  <a:pt x="862444" y="1241259"/>
                </a:lnTo>
                <a:lnTo>
                  <a:pt x="867968" y="1193088"/>
                </a:lnTo>
                <a:lnTo>
                  <a:pt x="868883" y="1140104"/>
                </a:lnTo>
                <a:close/>
              </a:path>
              <a:path extrusionOk="0" h="1566545" w="2963545">
                <a:moveTo>
                  <a:pt x="1815185" y="1551736"/>
                </a:moveTo>
                <a:lnTo>
                  <a:pt x="1772805" y="1246327"/>
                </a:lnTo>
                <a:lnTo>
                  <a:pt x="1739315" y="1004938"/>
                </a:lnTo>
                <a:lnTo>
                  <a:pt x="1645691" y="330136"/>
                </a:lnTo>
                <a:lnTo>
                  <a:pt x="1612201" y="88747"/>
                </a:lnTo>
                <a:lnTo>
                  <a:pt x="1476870" y="88747"/>
                </a:lnTo>
                <a:lnTo>
                  <a:pt x="1476870" y="1004938"/>
                </a:lnTo>
                <a:lnTo>
                  <a:pt x="1315961" y="1004938"/>
                </a:lnTo>
                <a:lnTo>
                  <a:pt x="1348854" y="681253"/>
                </a:lnTo>
                <a:lnTo>
                  <a:pt x="1370825" y="330136"/>
                </a:lnTo>
                <a:lnTo>
                  <a:pt x="1422019" y="330136"/>
                </a:lnTo>
                <a:lnTo>
                  <a:pt x="1443964" y="681253"/>
                </a:lnTo>
                <a:lnTo>
                  <a:pt x="1476870" y="1004938"/>
                </a:lnTo>
                <a:lnTo>
                  <a:pt x="1476870" y="88747"/>
                </a:lnTo>
                <a:lnTo>
                  <a:pt x="1180617" y="88747"/>
                </a:lnTo>
                <a:lnTo>
                  <a:pt x="977633" y="1551736"/>
                </a:lnTo>
                <a:lnTo>
                  <a:pt x="1259255" y="1551736"/>
                </a:lnTo>
                <a:lnTo>
                  <a:pt x="1290345" y="1246327"/>
                </a:lnTo>
                <a:lnTo>
                  <a:pt x="1502473" y="1246327"/>
                </a:lnTo>
                <a:lnTo>
                  <a:pt x="1533575" y="1551736"/>
                </a:lnTo>
                <a:lnTo>
                  <a:pt x="1815185" y="1551736"/>
                </a:lnTo>
                <a:close/>
              </a:path>
              <a:path extrusionOk="0" h="1566545" w="2963545">
                <a:moveTo>
                  <a:pt x="2963126" y="116941"/>
                </a:moveTo>
                <a:lnTo>
                  <a:pt x="2700502" y="80314"/>
                </a:lnTo>
                <a:lnTo>
                  <a:pt x="2635618" y="704608"/>
                </a:lnTo>
                <a:lnTo>
                  <a:pt x="2604224" y="1300314"/>
                </a:lnTo>
                <a:lnTo>
                  <a:pt x="2557132" y="1293749"/>
                </a:lnTo>
                <a:lnTo>
                  <a:pt x="2561844" y="531825"/>
                </a:lnTo>
                <a:lnTo>
                  <a:pt x="2517571" y="54813"/>
                </a:lnTo>
                <a:lnTo>
                  <a:pt x="2124545" y="0"/>
                </a:lnTo>
                <a:lnTo>
                  <a:pt x="1922475" y="1448968"/>
                </a:lnTo>
                <a:lnTo>
                  <a:pt x="2185098" y="1485595"/>
                </a:lnTo>
                <a:lnTo>
                  <a:pt x="2239099" y="926261"/>
                </a:lnTo>
                <a:lnTo>
                  <a:pt x="2283447" y="264045"/>
                </a:lnTo>
                <a:lnTo>
                  <a:pt x="2334158" y="271119"/>
                </a:lnTo>
                <a:lnTo>
                  <a:pt x="2305608" y="1018628"/>
                </a:lnTo>
                <a:lnTo>
                  <a:pt x="2348115" y="1508328"/>
                </a:lnTo>
                <a:lnTo>
                  <a:pt x="2761056" y="1565922"/>
                </a:lnTo>
                <a:lnTo>
                  <a:pt x="2963126" y="116941"/>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65" name="Google Shape;265;g1c0a3dcca61_0_53"/>
          <p:cNvPicPr preferRelativeResize="0"/>
          <p:nvPr/>
        </p:nvPicPr>
        <p:blipFill rotWithShape="1">
          <a:blip r:embed="rId6">
            <a:alphaModFix/>
          </a:blip>
          <a:srcRect b="0" l="0" r="0" t="0"/>
          <a:stretch/>
        </p:blipFill>
        <p:spPr>
          <a:xfrm>
            <a:off x="3949324" y="1822792"/>
            <a:ext cx="6028167" cy="5030051"/>
          </a:xfrm>
          <a:prstGeom prst="rect">
            <a:avLst/>
          </a:prstGeom>
          <a:noFill/>
          <a:ln>
            <a:noFill/>
          </a:ln>
        </p:spPr>
      </p:pic>
      <p:sp>
        <p:nvSpPr>
          <p:cNvPr id="266" name="Google Shape;266;g1c0a3dcca61_0_53"/>
          <p:cNvSpPr/>
          <p:nvPr/>
        </p:nvSpPr>
        <p:spPr>
          <a:xfrm>
            <a:off x="-4900" y="3151250"/>
            <a:ext cx="4625400" cy="3483900"/>
          </a:xfrm>
          <a:prstGeom prst="rect">
            <a:avLst/>
          </a:prstGeom>
          <a:noFill/>
          <a:ln>
            <a:noFill/>
          </a:ln>
        </p:spPr>
        <p:txBody>
          <a:bodyPr anchorCtr="0" anchor="ctr" bIns="181400" lIns="187650" spcFirstLastPara="1" rIns="193925" wrap="square" tIns="225200">
            <a:noAutofit/>
          </a:bodyPr>
          <a:lstStyle/>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Deadline: 1</a:t>
            </a:r>
            <a:r>
              <a:rPr lang="en-GB" sz="1100">
                <a:solidFill>
                  <a:schemeClr val="dk1"/>
                </a:solidFill>
                <a:latin typeface="Inter"/>
                <a:ea typeface="Inter"/>
                <a:cs typeface="Inter"/>
                <a:sym typeface="Inter"/>
              </a:rPr>
              <a:t>8</a:t>
            </a:r>
            <a:r>
              <a:rPr b="0" i="0" lang="en-GB" sz="1100" u="none" cap="none" strike="noStrike">
                <a:solidFill>
                  <a:schemeClr val="dk1"/>
                </a:solidFill>
                <a:latin typeface="Inter"/>
                <a:ea typeface="Inter"/>
                <a:cs typeface="Inter"/>
                <a:sym typeface="Inter"/>
              </a:rPr>
              <a:t>th </a:t>
            </a:r>
            <a:r>
              <a:rPr lang="en-GB" sz="1100">
                <a:solidFill>
                  <a:schemeClr val="dk1"/>
                </a:solidFill>
                <a:latin typeface="Inter"/>
                <a:ea typeface="Inter"/>
                <a:cs typeface="Inter"/>
                <a:sym typeface="Inter"/>
              </a:rPr>
              <a:t>July</a:t>
            </a:r>
            <a:r>
              <a:rPr b="0" i="0" lang="en-GB" sz="1100" u="none" cap="none" strike="noStrike">
                <a:solidFill>
                  <a:schemeClr val="dk1"/>
                </a:solidFill>
                <a:latin typeface="Inter"/>
                <a:ea typeface="Inter"/>
                <a:cs typeface="Inter"/>
                <a:sym typeface="Inter"/>
              </a:rPr>
              <a:t> 202</a:t>
            </a:r>
            <a:r>
              <a:rPr lang="en-GB" sz="1100">
                <a:solidFill>
                  <a:schemeClr val="dk1"/>
                </a:solidFill>
                <a:latin typeface="Inter"/>
                <a:ea typeface="Inter"/>
                <a:cs typeface="Inter"/>
                <a:sym typeface="Inter"/>
              </a:rPr>
              <a:t>5</a:t>
            </a:r>
            <a:r>
              <a:rPr b="0" i="0" lang="en-GB" sz="1100" u="none" cap="none" strike="noStrike">
                <a:solidFill>
                  <a:schemeClr val="dk1"/>
                </a:solidFill>
                <a:latin typeface="Inter"/>
                <a:ea typeface="Inter"/>
                <a:cs typeface="Inter"/>
                <a:sym typeface="Inter"/>
              </a:rPr>
              <a:t> (10.00am)</a:t>
            </a:r>
            <a:endParaRPr b="0" i="0" sz="11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Form: </a:t>
            </a:r>
            <a:r>
              <a:rPr lang="en-GB" sz="1050" u="none">
                <a:solidFill>
                  <a:schemeClr val="dk1"/>
                </a:solidFill>
                <a:highlight>
                  <a:srgbClr val="F2F5F6"/>
                </a:highlight>
              </a:rPr>
              <a:t>https://poweredbycan.uk.deputy.com/jobs#/2mmWFYCESG71JasiHvIBKueqtyr</a:t>
            </a:r>
            <a:endParaRPr b="0" i="0" sz="1200" u="sng" cap="none" strike="noStrike">
              <a:solidFill>
                <a:srgbClr val="007E45"/>
              </a:solidFill>
              <a:highlight>
                <a:srgbClr val="FFFF00"/>
              </a:highlight>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Process:</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Stage 1 – Informal 30 online conversation</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Stage 2 – Formal Interview (including Presentation or Practical), Contact Information: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jobs@poweredbycan.org or 0121 530 8451</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DBS and Reference</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This role is subject to a clear enhanced DBS and satisfactory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Employment/Character references. </a:t>
            </a:r>
            <a:endParaRPr b="0" i="0" sz="11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Please note we are currently using a new application system,</a:t>
            </a:r>
            <a:endParaRPr b="0" i="0" sz="11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so if you face any technical difficulties please email jobs@poweredbycan.org</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br>
              <a:rPr b="0" i="0" lang="en-GB" sz="1100" u="none" cap="none" strike="noStrike">
                <a:solidFill>
                  <a:schemeClr val="dk1"/>
                </a:solidFill>
                <a:latin typeface="Inter"/>
                <a:ea typeface="Inter"/>
                <a:cs typeface="Inter"/>
                <a:sym typeface="Inter"/>
              </a:rPr>
            </a:br>
            <a:endParaRPr b="0" i="0" sz="1100" u="none" cap="none" strike="noStrike">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p:nvPr/>
        </p:nvSpPr>
        <p:spPr>
          <a:xfrm>
            <a:off x="152400" y="122000"/>
            <a:ext cx="62196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 name="Google Shape;66;p2"/>
          <p:cNvPicPr preferRelativeResize="0"/>
          <p:nvPr/>
        </p:nvPicPr>
        <p:blipFill rotWithShape="1">
          <a:blip r:embed="rId3">
            <a:alphaModFix/>
          </a:blip>
          <a:srcRect b="0" l="0" r="0" t="0"/>
          <a:stretch/>
        </p:blipFill>
        <p:spPr>
          <a:xfrm>
            <a:off x="6101543" y="4267200"/>
            <a:ext cx="5694757" cy="5694757"/>
          </a:xfrm>
          <a:prstGeom prst="rect">
            <a:avLst/>
          </a:prstGeom>
          <a:noFill/>
          <a:ln>
            <a:noFill/>
          </a:ln>
        </p:spPr>
      </p:pic>
      <p:sp>
        <p:nvSpPr>
          <p:cNvPr id="67" name="Google Shape;67;p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68" name="Google Shape;68;p2"/>
          <p:cNvSpPr txBox="1"/>
          <p:nvPr/>
        </p:nvSpPr>
        <p:spPr>
          <a:xfrm>
            <a:off x="7444340" y="660133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69" name="Google Shape;69;p2"/>
          <p:cNvSpPr txBox="1"/>
          <p:nvPr/>
        </p:nvSpPr>
        <p:spPr>
          <a:xfrm>
            <a:off x="324600" y="306200"/>
            <a:ext cx="58752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600"/>
              <a:buFont typeface="Arial"/>
              <a:buNone/>
            </a:pPr>
            <a:r>
              <a:rPr b="1" i="0" lang="en-GB" sz="3500" u="none" cap="none" strike="noStrike">
                <a:solidFill>
                  <a:schemeClr val="lt1"/>
                </a:solidFill>
                <a:latin typeface="Big Shoulders Display"/>
                <a:ea typeface="Big Shoulders Display"/>
                <a:cs typeface="Big Shoulders Display"/>
                <a:sym typeface="Big Shoulders Display"/>
              </a:rPr>
              <a:t>HEAD OF DEVELOPMENT</a:t>
            </a:r>
            <a:endParaRPr b="0" i="0" sz="4100" u="none" cap="none" strike="noStrike">
              <a:solidFill>
                <a:srgbClr val="000000"/>
              </a:solidFill>
              <a:latin typeface="Big Shoulders Display"/>
              <a:ea typeface="Big Shoulders Display"/>
              <a:cs typeface="Big Shoulders Display"/>
              <a:sym typeface="Big Shoulders Display"/>
            </a:endParaRPr>
          </a:p>
        </p:txBody>
      </p:sp>
      <p:sp>
        <p:nvSpPr>
          <p:cNvPr id="70" name="Google Shape;70;p2"/>
          <p:cNvSpPr txBox="1"/>
          <p:nvPr>
            <p:ph type="title"/>
          </p:nvPr>
        </p:nvSpPr>
        <p:spPr>
          <a:xfrm>
            <a:off x="6577085" y="268395"/>
            <a:ext cx="3418200" cy="6144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941">
                <a:solidFill>
                  <a:srgbClr val="1D2041"/>
                </a:solidFill>
              </a:rPr>
              <a:t>JOB SUMMARY</a:t>
            </a:r>
            <a:endParaRPr sz="3941"/>
          </a:p>
        </p:txBody>
      </p:sp>
      <p:sp>
        <p:nvSpPr>
          <p:cNvPr id="71" name="Google Shape;71;p2"/>
          <p:cNvSpPr/>
          <p:nvPr/>
        </p:nvSpPr>
        <p:spPr>
          <a:xfrm>
            <a:off x="6452775" y="903900"/>
            <a:ext cx="3229200" cy="1222500"/>
          </a:xfrm>
          <a:prstGeom prst="rect">
            <a:avLst/>
          </a:prstGeom>
          <a:noFill/>
          <a:ln>
            <a:noFill/>
          </a:ln>
        </p:spPr>
        <p:txBody>
          <a:bodyPr anchorCtr="0" anchor="ctr" bIns="181400" lIns="187650" spcFirstLastPara="1" rIns="193925" wrap="square" tIns="225200">
            <a:spAutoFit/>
          </a:bodyPr>
          <a:lstStyle/>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Deadline: </a:t>
            </a:r>
            <a:r>
              <a:rPr b="0" i="0" lang="en-GB" sz="1100" u="none" cap="none" strike="noStrike">
                <a:solidFill>
                  <a:schemeClr val="dk1"/>
                </a:solidFill>
                <a:latin typeface="Inter"/>
                <a:ea typeface="Inter"/>
                <a:cs typeface="Inter"/>
                <a:sym typeface="Inter"/>
              </a:rPr>
              <a:t>1</a:t>
            </a:r>
            <a:r>
              <a:rPr lang="en-GB" sz="1100">
                <a:solidFill>
                  <a:schemeClr val="dk1"/>
                </a:solidFill>
                <a:latin typeface="Inter"/>
                <a:ea typeface="Inter"/>
                <a:cs typeface="Inter"/>
                <a:sym typeface="Inter"/>
              </a:rPr>
              <a:t>8</a:t>
            </a:r>
            <a:r>
              <a:rPr b="0" i="0" lang="en-GB" sz="1100" u="none" cap="none" strike="noStrike">
                <a:solidFill>
                  <a:schemeClr val="dk1"/>
                </a:solidFill>
                <a:latin typeface="Inter"/>
                <a:ea typeface="Inter"/>
                <a:cs typeface="Inter"/>
                <a:sym typeface="Inter"/>
              </a:rPr>
              <a:t>th</a:t>
            </a:r>
            <a:r>
              <a:rPr lang="en-GB" sz="1100">
                <a:solidFill>
                  <a:schemeClr val="dk1"/>
                </a:solidFill>
                <a:latin typeface="Inter"/>
                <a:ea typeface="Inter"/>
                <a:cs typeface="Inter"/>
                <a:sym typeface="Inter"/>
              </a:rPr>
              <a:t> July</a:t>
            </a:r>
            <a:r>
              <a:rPr b="0" i="0" lang="en-GB" sz="1100" u="none" cap="none" strike="noStrike">
                <a:solidFill>
                  <a:schemeClr val="dk1"/>
                </a:solidFill>
                <a:latin typeface="Inter"/>
                <a:ea typeface="Inter"/>
                <a:cs typeface="Inter"/>
                <a:sym typeface="Inter"/>
              </a:rPr>
              <a:t> 2</a:t>
            </a:r>
            <a:r>
              <a:rPr b="0" i="0" lang="en-GB" sz="1100" u="none" cap="none" strike="noStrike">
                <a:solidFill>
                  <a:srgbClr val="000000"/>
                </a:solidFill>
                <a:latin typeface="Inter"/>
                <a:ea typeface="Inter"/>
                <a:cs typeface="Inter"/>
                <a:sym typeface="Inter"/>
              </a:rPr>
              <a:t>02</a:t>
            </a:r>
            <a:r>
              <a:rPr lang="en-GB" sz="1100">
                <a:latin typeface="Inter"/>
                <a:ea typeface="Inter"/>
                <a:cs typeface="Inter"/>
                <a:sym typeface="Inter"/>
              </a:rPr>
              <a:t>5</a:t>
            </a:r>
            <a:r>
              <a:rPr b="0" i="0" lang="en-GB" sz="1100" u="none" cap="none" strike="noStrike">
                <a:solidFill>
                  <a:srgbClr val="000000"/>
                </a:solidFill>
                <a:latin typeface="Inter"/>
                <a:ea typeface="Inter"/>
                <a:cs typeface="Inter"/>
                <a:sym typeface="Inter"/>
              </a:rPr>
              <a:t> (10am)</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Application Form: </a:t>
            </a:r>
            <a:r>
              <a:rPr lang="en-GB" sz="1050" u="none">
                <a:solidFill>
                  <a:schemeClr val="dk1"/>
                </a:solidFill>
                <a:highlight>
                  <a:srgbClr val="F2F5F6"/>
                </a:highlight>
              </a:rPr>
              <a:t>https://poweredbycan.uk.deputy.com/jobs#/2mmWFYCESG71JasiHvIBKueqtyr</a:t>
            </a:r>
            <a:br>
              <a:rPr b="0" i="0" lang="en-GB" sz="800" u="none" cap="none" strike="noStrike">
                <a:solidFill>
                  <a:schemeClr val="dk1"/>
                </a:solidFill>
                <a:latin typeface="Inter"/>
                <a:ea typeface="Inter"/>
                <a:cs typeface="Inter"/>
                <a:sym typeface="Inter"/>
              </a:rPr>
            </a:br>
            <a:endParaRPr b="0" i="0" sz="800" u="none" cap="none" strike="noStrike">
              <a:solidFill>
                <a:schemeClr val="dk1"/>
              </a:solidFill>
              <a:latin typeface="Inter"/>
              <a:ea typeface="Inter"/>
              <a:cs typeface="Inter"/>
              <a:sym typeface="Inter"/>
            </a:endParaRPr>
          </a:p>
        </p:txBody>
      </p:sp>
      <p:pic>
        <p:nvPicPr>
          <p:cNvPr id="72" name="Google Shape;72;p2"/>
          <p:cNvPicPr preferRelativeResize="0"/>
          <p:nvPr/>
        </p:nvPicPr>
        <p:blipFill rotWithShape="1">
          <a:blip r:embed="rId5">
            <a:alphaModFix/>
          </a:blip>
          <a:srcRect b="0" l="0" r="0" t="0"/>
          <a:stretch/>
        </p:blipFill>
        <p:spPr>
          <a:xfrm rot="1154776">
            <a:off x="8710928" y="3224859"/>
            <a:ext cx="2447771" cy="2447771"/>
          </a:xfrm>
          <a:prstGeom prst="rect">
            <a:avLst/>
          </a:prstGeom>
          <a:noFill/>
          <a:ln>
            <a:noFill/>
          </a:ln>
        </p:spPr>
      </p:pic>
      <p:graphicFrame>
        <p:nvGraphicFramePr>
          <p:cNvPr id="73" name="Google Shape;73;p2"/>
          <p:cNvGraphicFramePr/>
          <p:nvPr/>
        </p:nvGraphicFramePr>
        <p:xfrm>
          <a:off x="152392" y="1142093"/>
          <a:ext cx="3000000" cy="3000000"/>
        </p:xfrm>
        <a:graphic>
          <a:graphicData uri="http://schemas.openxmlformats.org/drawingml/2006/table">
            <a:tbl>
              <a:tblPr bandRow="1" firstRow="1">
                <a:noFill/>
                <a:tableStyleId>{D377EAC3-62F1-4174-BBA9-C33F758D79E3}</a:tableStyleId>
              </a:tblPr>
              <a:tblGrid>
                <a:gridCol w="1683125"/>
                <a:gridCol w="4536325"/>
              </a:tblGrid>
              <a:tr h="353600">
                <a:tc>
                  <a:txBody>
                    <a:bodyPr/>
                    <a:lstStyle/>
                    <a:p>
                      <a:pPr indent="0" lvl="0" marL="0" marR="0" rtl="0" algn="ctr">
                        <a:lnSpc>
                          <a:spcPct val="100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Display"/>
                          <a:ea typeface="Big Shoulders Display"/>
                          <a:cs typeface="Big Shoulders Display"/>
                          <a:sym typeface="Big Shoulders Display"/>
                        </a:rPr>
                        <a:t>ROLE</a:t>
                      </a:r>
                      <a:endParaRPr sz="1400" u="none" cap="none" strike="noStrike">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Head of Development</a:t>
                      </a:r>
                      <a:endParaRPr sz="1400" u="none" cap="none" strike="noStrike"/>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644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a:ea typeface="Big Shoulders Display"/>
                          <a:cs typeface="Big Shoulders Display"/>
                          <a:sym typeface="Big Shoulders Display"/>
                        </a:rPr>
                        <a:t>REPORTING TO</a:t>
                      </a:r>
                      <a:endParaRPr i="0" sz="1200" u="none" cap="none" strike="noStrike">
                        <a:solidFill>
                          <a:srgbClr val="FFFFFF"/>
                        </a:solidFill>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u="none" cap="none" strike="noStrike">
                          <a:solidFill>
                            <a:schemeClr val="dk1"/>
                          </a:solidFill>
                          <a:latin typeface="Inter"/>
                          <a:ea typeface="Inter"/>
                          <a:cs typeface="Inter"/>
                          <a:sym typeface="Inter"/>
                        </a:rPr>
                        <a:t>Chief Executive Officer (CEO)</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941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a:ea typeface="Big Shoulders Display"/>
                          <a:cs typeface="Big Shoulders Display"/>
                          <a:sym typeface="Big Shoulders Display"/>
                        </a:rPr>
                        <a:t>RESPONSIBLE FOR</a:t>
                      </a:r>
                      <a:endParaRPr sz="1200" u="none" cap="none" strike="noStrike">
                        <a:solidFill>
                          <a:srgbClr val="FFFFFF"/>
                        </a:solidFill>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u="none" cap="none" strike="noStrike">
                          <a:solidFill>
                            <a:schemeClr val="dk1"/>
                          </a:solidFill>
                          <a:latin typeface="Inter"/>
                          <a:ea typeface="Inter"/>
                          <a:cs typeface="Inter"/>
                          <a:sym typeface="Inter"/>
                        </a:rPr>
                        <a:t>Development, Income Generation Team and Marketing</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37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a:ea typeface="Big Shoulders Display"/>
                          <a:cs typeface="Big Shoulders Display"/>
                          <a:sym typeface="Big Shoulders Display"/>
                        </a:rPr>
                        <a:t>SALARY</a:t>
                      </a:r>
                      <a:endParaRPr sz="1200" u="none" cap="none" strike="noStrike">
                        <a:solidFill>
                          <a:srgbClr val="FFFFFF"/>
                        </a:solidFill>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£28,018 - £34,050</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74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a:ea typeface="Big Shoulders Display"/>
                          <a:cs typeface="Big Shoulders Display"/>
                          <a:sym typeface="Big Shoulders Display"/>
                        </a:rPr>
                        <a:t>HOURS</a:t>
                      </a:r>
                      <a:endParaRPr sz="1200" u="none" cap="none" strike="noStrike">
                        <a:solidFill>
                          <a:srgbClr val="FFFFFF"/>
                        </a:solidFill>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40 hours per week</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38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a:ea typeface="Big Shoulders Display"/>
                          <a:cs typeface="Big Shoulders Display"/>
                          <a:sym typeface="Big Shoulders Display"/>
                        </a:rPr>
                        <a:t>DURATION OF CONTRACT</a:t>
                      </a:r>
                      <a:endParaRPr sz="1200" u="none" cap="none" strike="noStrike">
                        <a:solidFill>
                          <a:srgbClr val="FFFFFF"/>
                        </a:solidFill>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31st March 202</a:t>
                      </a:r>
                      <a:r>
                        <a:rPr lang="en-GB" sz="1100">
                          <a:latin typeface="Inter"/>
                          <a:ea typeface="Inter"/>
                          <a:cs typeface="Inter"/>
                          <a:sym typeface="Inter"/>
                        </a:rPr>
                        <a:t>7</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139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a:ea typeface="Big Shoulders Display"/>
                          <a:cs typeface="Big Shoulders Display"/>
                          <a:sym typeface="Big Shoulders Display"/>
                        </a:rPr>
                        <a:t>TIMESCALE</a:t>
                      </a:r>
                      <a:endParaRPr sz="1200" u="none" cap="none" strike="noStrike">
                        <a:solidFill>
                          <a:srgbClr val="FFFFFF"/>
                        </a:solidFill>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Immediate start</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238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a:ea typeface="Big Shoulders Display"/>
                          <a:cs typeface="Big Shoulders Display"/>
                          <a:sym typeface="Big Shoulders Display"/>
                        </a:rPr>
                        <a:t>BASED</a:t>
                      </a:r>
                      <a:endParaRPr sz="1200" u="none" cap="none" strike="noStrike">
                        <a:solidFill>
                          <a:srgbClr val="FFFFFF"/>
                        </a:solidFill>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PBC HQ – West Bromwich</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64350">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a:ea typeface="Big Shoulders Display"/>
                          <a:cs typeface="Big Shoulders Display"/>
                          <a:sym typeface="Big Shoulders Display"/>
                        </a:rPr>
                        <a:t>ROLES AVAILABLE</a:t>
                      </a:r>
                      <a:endParaRPr sz="1200" u="none" cap="none" strike="noStrike">
                        <a:solidFill>
                          <a:srgbClr val="FFFFFF"/>
                        </a:solidFill>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1</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191250">
                <a:tc>
                  <a:txBody>
                    <a:bodyPr/>
                    <a:lstStyle/>
                    <a:p>
                      <a:pPr indent="0" lvl="0" marL="0" marR="0" rtl="0" algn="ctr">
                        <a:lnSpc>
                          <a:spcPct val="115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Display"/>
                          <a:ea typeface="Big Shoulders Display"/>
                          <a:cs typeface="Big Shoulders Display"/>
                          <a:sym typeface="Big Shoulders Display"/>
                        </a:rPr>
                        <a:t>SUMMARY</a:t>
                      </a:r>
                      <a:endParaRPr sz="1200" u="none" cap="none" strike="noStrike">
                        <a:latin typeface="Big Shoulders Display"/>
                        <a:ea typeface="Big Shoulders Display"/>
                        <a:cs typeface="Big Shoulders Display"/>
                        <a:sym typeface="Big Shoulders Display"/>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D8D8D8"/>
                      </a:solidFill>
                      <a:prstDash val="solid"/>
                      <a:round/>
                      <a:headEnd len="sm" w="sm" type="none"/>
                      <a:tailEnd len="sm" w="sm" type="none"/>
                    </a:lnB>
                    <a:solidFill>
                      <a:srgbClr val="FAAF15"/>
                    </a:solidFill>
                  </a:tcPr>
                </a:tc>
                <a:tc>
                  <a:txBody>
                    <a:bodyPr/>
                    <a:lstStyle/>
                    <a:p>
                      <a:pPr indent="0" lvl="0" marL="0" marR="210820" rtl="0" algn="l">
                        <a:lnSpc>
                          <a:spcPct val="100000"/>
                        </a:lnSpc>
                        <a:spcBef>
                          <a:spcPts val="0"/>
                        </a:spcBef>
                        <a:spcAft>
                          <a:spcPts val="0"/>
                        </a:spcAft>
                        <a:buClr>
                          <a:schemeClr val="dk1"/>
                        </a:buClr>
                        <a:buSzPts val="1100"/>
                        <a:buFont typeface="Arial"/>
                        <a:buNone/>
                      </a:pPr>
                      <a:r>
                        <a:rPr lang="en-GB" sz="1100" u="none" cap="none" strike="noStrike">
                          <a:solidFill>
                            <a:srgbClr val="1D2041"/>
                          </a:solidFill>
                          <a:latin typeface="Inter"/>
                          <a:ea typeface="Inter"/>
                          <a:cs typeface="Inter"/>
                          <a:sym typeface="Inter"/>
                        </a:rPr>
                        <a:t>Powered by CAN (PbC) are looking for dynamic Head of Development with Business, Income Generation &amp; Marketing, with at least </a:t>
                      </a:r>
                      <a:r>
                        <a:rPr b="1" lang="en-GB" sz="1100" u="none" cap="none" strike="noStrike">
                          <a:solidFill>
                            <a:srgbClr val="1D2041"/>
                          </a:solidFill>
                          <a:latin typeface="Inter"/>
                          <a:ea typeface="Inter"/>
                          <a:cs typeface="Inter"/>
                          <a:sym typeface="Inter"/>
                        </a:rPr>
                        <a:t>3-5 years </a:t>
                      </a:r>
                      <a:r>
                        <a:rPr lang="en-GB" sz="1100" u="none" cap="none" strike="noStrike">
                          <a:solidFill>
                            <a:srgbClr val="1D2041"/>
                          </a:solidFill>
                          <a:latin typeface="Inter"/>
                          <a:ea typeface="Inter"/>
                          <a:cs typeface="Inter"/>
                          <a:sym typeface="Inter"/>
                        </a:rPr>
                        <a:t>experience. The role will lead external communication strategies and public affairs alongside leading income and resource generation through development strategies, bidding and relationship building. This role will require intellectual engagement with the content of our work and exceptional relationship building skills, alongside imagination and innovation in approaches to driving transformational change for children, young people and young adults (under 35’s) throughout the Black Country and surrounding areas.</a:t>
                      </a:r>
                      <a:endParaRPr sz="1200" u="none" cap="none" strike="noStrike">
                        <a:solidFill>
                          <a:srgbClr val="333333"/>
                        </a:solidFill>
                        <a:highlight>
                          <a:srgbClr val="FFFFFF"/>
                        </a:highlight>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D8D8D8"/>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p:nvPr/>
        </p:nvSpPr>
        <p:spPr>
          <a:xfrm rot="-980356">
            <a:off x="253171" y="1966950"/>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3"/>
          <p:cNvSpPr/>
          <p:nvPr/>
        </p:nvSpPr>
        <p:spPr>
          <a:xfrm rot="796368">
            <a:off x="1553732" y="2194206"/>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0" name="Google Shape;80;p3"/>
          <p:cNvPicPr preferRelativeResize="0"/>
          <p:nvPr/>
        </p:nvPicPr>
        <p:blipFill rotWithShape="1">
          <a:blip r:embed="rId3">
            <a:alphaModFix/>
          </a:blip>
          <a:srcRect b="0" l="0" r="0" t="0"/>
          <a:stretch/>
        </p:blipFill>
        <p:spPr>
          <a:xfrm rot="855939">
            <a:off x="5288765" y="-1153805"/>
            <a:ext cx="4716716" cy="4716716"/>
          </a:xfrm>
          <a:prstGeom prst="rect">
            <a:avLst/>
          </a:prstGeom>
          <a:noFill/>
          <a:ln>
            <a:noFill/>
          </a:ln>
        </p:spPr>
      </p:pic>
      <p:pic>
        <p:nvPicPr>
          <p:cNvPr id="81" name="Google Shape;81;p3"/>
          <p:cNvPicPr preferRelativeResize="0"/>
          <p:nvPr/>
        </p:nvPicPr>
        <p:blipFill rotWithShape="1">
          <a:blip r:embed="rId4">
            <a:alphaModFix/>
          </a:blip>
          <a:srcRect b="0" l="0" r="0" t="0"/>
          <a:stretch/>
        </p:blipFill>
        <p:spPr>
          <a:xfrm>
            <a:off x="7693889" y="626646"/>
            <a:ext cx="4768397" cy="4768397"/>
          </a:xfrm>
          <a:prstGeom prst="rect">
            <a:avLst/>
          </a:prstGeom>
          <a:noFill/>
          <a:ln>
            <a:noFill/>
          </a:ln>
        </p:spPr>
      </p:pic>
      <p:pic>
        <p:nvPicPr>
          <p:cNvPr id="82" name="Google Shape;82;p3"/>
          <p:cNvPicPr preferRelativeResize="0"/>
          <p:nvPr/>
        </p:nvPicPr>
        <p:blipFill rotWithShape="1">
          <a:blip r:embed="rId5">
            <a:alphaModFix/>
          </a:blip>
          <a:srcRect b="0" l="0" r="0" t="0"/>
          <a:stretch/>
        </p:blipFill>
        <p:spPr>
          <a:xfrm rot="-4054338">
            <a:off x="4879709" y="3722060"/>
            <a:ext cx="3360264" cy="3345964"/>
          </a:xfrm>
          <a:prstGeom prst="rect">
            <a:avLst/>
          </a:prstGeom>
          <a:noFill/>
          <a:ln>
            <a:noFill/>
          </a:ln>
        </p:spPr>
      </p:pic>
      <p:sp>
        <p:nvSpPr>
          <p:cNvPr id="83" name="Google Shape;83;p3"/>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84" name="Google Shape;84;p3"/>
          <p:cNvSpPr txBox="1"/>
          <p:nvPr/>
        </p:nvSpPr>
        <p:spPr>
          <a:xfrm rot="-1016241">
            <a:off x="762873" y="2289257"/>
            <a:ext cx="1552178" cy="6898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Display"/>
                <a:ea typeface="Big Shoulders Display"/>
                <a:cs typeface="Big Shoulders Display"/>
                <a:sym typeface="Big Shoulders Display"/>
              </a:rPr>
              <a:t>WHO</a:t>
            </a:r>
            <a:endParaRPr b="0" i="0" sz="5321" u="none" cap="none" strike="noStrike">
              <a:solidFill>
                <a:srgbClr val="000000"/>
              </a:solidFill>
              <a:latin typeface="Big Shoulders Display"/>
              <a:ea typeface="Big Shoulders Display"/>
              <a:cs typeface="Big Shoulders Display"/>
              <a:sym typeface="Big Shoulders Display"/>
            </a:endParaRPr>
          </a:p>
        </p:txBody>
      </p:sp>
      <p:sp>
        <p:nvSpPr>
          <p:cNvPr id="85" name="Google Shape;85;p3"/>
          <p:cNvSpPr txBox="1"/>
          <p:nvPr/>
        </p:nvSpPr>
        <p:spPr>
          <a:xfrm rot="815112">
            <a:off x="2553637" y="2462285"/>
            <a:ext cx="2145196" cy="6796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Display"/>
                <a:ea typeface="Big Shoulders Display"/>
                <a:cs typeface="Big Shoulders Display"/>
                <a:sym typeface="Big Shoulders Display"/>
              </a:rPr>
              <a:t>WE ARE</a:t>
            </a:r>
            <a:endParaRPr b="0" baseline="-25000" i="0" sz="7982" u="none" cap="none" strike="noStrike">
              <a:solidFill>
                <a:srgbClr val="000000"/>
              </a:solidFill>
              <a:latin typeface="Big Shoulders Display"/>
              <a:ea typeface="Big Shoulders Display"/>
              <a:cs typeface="Big Shoulders Display"/>
              <a:sym typeface="Big Shoulders Display"/>
            </a:endParaRPr>
          </a:p>
        </p:txBody>
      </p:sp>
      <p:pic>
        <p:nvPicPr>
          <p:cNvPr id="86" name="Google Shape;86;p3"/>
          <p:cNvPicPr preferRelativeResize="0"/>
          <p:nvPr/>
        </p:nvPicPr>
        <p:blipFill rotWithShape="1">
          <a:blip r:embed="rId6">
            <a:alphaModFix/>
          </a:blip>
          <a:srcRect b="0" l="0" r="0" t="0"/>
          <a:stretch/>
        </p:blipFill>
        <p:spPr>
          <a:xfrm>
            <a:off x="5867773" y="1285875"/>
            <a:ext cx="4038227" cy="5572125"/>
          </a:xfrm>
          <a:prstGeom prst="rect">
            <a:avLst/>
          </a:prstGeom>
          <a:noFill/>
          <a:ln>
            <a:noFill/>
          </a:ln>
        </p:spPr>
      </p:pic>
      <p:sp>
        <p:nvSpPr>
          <p:cNvPr id="87" name="Google Shape;87;p3"/>
          <p:cNvSpPr txBox="1"/>
          <p:nvPr/>
        </p:nvSpPr>
        <p:spPr>
          <a:xfrm>
            <a:off x="7100317" y="64770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 </a:t>
            </a:r>
            <a:r>
              <a:rPr b="1" i="0" lang="en-GB" sz="591" u="sng" cap="none" strike="noStrike">
                <a:solidFill>
                  <a:schemeClr val="lt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88" name="Google Shape;88;p3"/>
          <p:cNvSpPr txBox="1"/>
          <p:nvPr/>
        </p:nvSpPr>
        <p:spPr>
          <a:xfrm>
            <a:off x="373109" y="4144440"/>
            <a:ext cx="4271815"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2400"/>
              <a:buFont typeface="Big Shoulders Display"/>
              <a:buNone/>
            </a:pPr>
            <a:r>
              <a:rPr b="1" i="0" lang="en-GB" sz="2400" u="none" cap="none" strike="noStrike">
                <a:solidFill>
                  <a:srgbClr val="0184AF"/>
                </a:solidFill>
                <a:latin typeface="Big Shoulders Display"/>
                <a:ea typeface="Big Shoulders Display"/>
                <a:cs typeface="Big Shoulders Display"/>
                <a:sym typeface="Big Shoulders Display"/>
              </a:rPr>
              <a:t>POWERING CHILDREN, YOUNG PEOPLE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2400"/>
              <a:buFont typeface="Big Shoulders Display"/>
              <a:buNone/>
            </a:pPr>
            <a:r>
              <a:rPr b="1" i="0" lang="en-GB" sz="2400" u="none" cap="none" strike="noStrike">
                <a:solidFill>
                  <a:srgbClr val="0184AF"/>
                </a:solidFill>
                <a:latin typeface="Big Shoulders Display"/>
                <a:ea typeface="Big Shoulders Display"/>
                <a:cs typeface="Big Shoulders Display"/>
                <a:sym typeface="Big Shoulders Display"/>
              </a:rPr>
              <a:t>&amp; YOUNG ADULTS TO CHARGE UP CHANGE!</a:t>
            </a:r>
            <a:endParaRPr b="0" i="0" sz="2400" u="none" cap="none" strike="noStrike">
              <a:solidFill>
                <a:srgbClr val="0184AF"/>
              </a:solidFill>
              <a:latin typeface="Big Shoulders Display"/>
              <a:ea typeface="Big Shoulders Display"/>
              <a:cs typeface="Big Shoulders Display"/>
              <a:sym typeface="Big Shoulders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94" name="Google Shape;94;p4"/>
          <p:cNvSpPr txBox="1"/>
          <p:nvPr>
            <p:ph type="title"/>
          </p:nvPr>
        </p:nvSpPr>
        <p:spPr>
          <a:xfrm>
            <a:off x="196681" y="133835"/>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STORY</a:t>
            </a:r>
            <a:endParaRPr sz="4730"/>
          </a:p>
        </p:txBody>
      </p:sp>
      <p:sp>
        <p:nvSpPr>
          <p:cNvPr id="95" name="Google Shape;95;p4"/>
          <p:cNvSpPr txBox="1"/>
          <p:nvPr/>
        </p:nvSpPr>
        <p:spPr>
          <a:xfrm>
            <a:off x="205243" y="1095787"/>
            <a:ext cx="8287104" cy="3574228"/>
          </a:xfrm>
          <a:prstGeom prst="rect">
            <a:avLst/>
          </a:prstGeom>
          <a:noFill/>
          <a:ln>
            <a:noFill/>
          </a:ln>
        </p:spPr>
        <p:txBody>
          <a:bodyPr anchorCtr="0" anchor="t" bIns="0" lIns="0" spcFirstLastPara="1" rIns="0" wrap="square" tIns="5625">
            <a:spAutoFit/>
          </a:bodyPr>
          <a:lstStyle/>
          <a:p>
            <a:pPr indent="0" lvl="0" marL="6257" marR="20211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Powered by CAN works with children, young people and young adults across the Black Country and the wider Midlands region. Powered by CAN was created, built and developed in Sandwell, and we want to empower young people from the region to feel the same pride and purpose for their community as we do.</a:t>
            </a:r>
            <a:endParaRPr b="0" i="0" sz="1400" u="none" cap="none" strike="noStrike">
              <a:solidFill>
                <a:srgbClr val="000000"/>
              </a:solidFill>
              <a:latin typeface="Arial"/>
              <a:ea typeface="Arial"/>
              <a:cs typeface="Arial"/>
              <a:sym typeface="Arial"/>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Children, Young People &amp; Young Adults are at the heart of everything we do, and we make sure that we always put them first by ensuring we always do the following:</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Champion their rights to co-design, co-create and co-produce and make their voices heard.</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Encourage leadership pathways for their views and voice to be present their local community.</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Kick starting personal and professional development through a wider offer of experiences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believe in providing opportunities for children, young people &amp; young adults and we want to support them to thrive and contribute at every stage of their lives, for a fairer future.</a:t>
            </a:r>
            <a:endParaRPr b="0" i="0" sz="1200" u="none" cap="none" strike="noStrike">
              <a:solidFill>
                <a:schemeClr val="dk1"/>
              </a:solidFill>
              <a:latin typeface="Inter"/>
              <a:ea typeface="Inter"/>
              <a:cs typeface="Inter"/>
              <a:sym typeface="Inter"/>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p:txBody>
      </p:sp>
      <p:sp>
        <p:nvSpPr>
          <p:cNvPr id="96" name="Google Shape;96;p4"/>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97" name="Google Shape;97;p4"/>
          <p:cNvPicPr preferRelativeResize="0"/>
          <p:nvPr/>
        </p:nvPicPr>
        <p:blipFill rotWithShape="1">
          <a:blip r:embed="rId4">
            <a:alphaModFix/>
          </a:blip>
          <a:srcRect b="0" l="0" r="0" t="0"/>
          <a:stretch/>
        </p:blipFill>
        <p:spPr>
          <a:xfrm>
            <a:off x="8153400" y="-2358358"/>
            <a:ext cx="4716716" cy="4716716"/>
          </a:xfrm>
          <a:prstGeom prst="rect">
            <a:avLst/>
          </a:prstGeom>
          <a:noFill/>
          <a:ln>
            <a:noFill/>
          </a:ln>
        </p:spPr>
      </p:pic>
      <p:sp>
        <p:nvSpPr>
          <p:cNvPr id="98" name="Google Shape;98;p4"/>
          <p:cNvSpPr txBox="1"/>
          <p:nvPr/>
        </p:nvSpPr>
        <p:spPr>
          <a:xfrm>
            <a:off x="196681" y="833816"/>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got here….</a:t>
            </a:r>
            <a:endParaRPr b="0" i="0" sz="1400" u="none" cap="none" strike="noStrike">
              <a:solidFill>
                <a:srgbClr val="000000"/>
              </a:solidFill>
              <a:latin typeface="Arial"/>
              <a:ea typeface="Arial"/>
              <a:cs typeface="Arial"/>
              <a:sym typeface="Arial"/>
            </a:endParaRPr>
          </a:p>
        </p:txBody>
      </p:sp>
      <p:sp>
        <p:nvSpPr>
          <p:cNvPr id="99" name="Google Shape;99;p4"/>
          <p:cNvSpPr txBox="1"/>
          <p:nvPr/>
        </p:nvSpPr>
        <p:spPr>
          <a:xfrm>
            <a:off x="1303466" y="4593526"/>
            <a:ext cx="6256291"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3600"/>
              <a:buFont typeface="Big Shoulders Display"/>
              <a:buNone/>
            </a:pPr>
            <a:r>
              <a:rPr b="1" i="0" lang="en-GB" sz="3600" u="none" cap="none" strike="noStrike">
                <a:solidFill>
                  <a:srgbClr val="0184AF"/>
                </a:solidFill>
                <a:latin typeface="Big Shoulders Display"/>
                <a:ea typeface="Big Shoulders Display"/>
                <a:cs typeface="Big Shoulders Display"/>
                <a:sym typeface="Big Shoulders Display"/>
              </a:rPr>
              <a:t>HARNESSING YOUR…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3600"/>
              <a:buFont typeface="Big Shoulders Display"/>
              <a:buNone/>
            </a:pPr>
            <a:r>
              <a:rPr b="1" i="0" lang="en-GB" sz="3600" u="none" cap="none" strike="noStrike">
                <a:solidFill>
                  <a:srgbClr val="0184AF"/>
                </a:solidFill>
                <a:latin typeface="Big Shoulders Display"/>
                <a:ea typeface="Big Shoulders Display"/>
                <a:cs typeface="Big Shoulders Display"/>
                <a:sym typeface="Big Shoulders Display"/>
              </a:rPr>
              <a:t>POWER, POTENTIAL, PROGRESS </a:t>
            </a:r>
            <a:endParaRPr b="0" i="0" sz="3600" u="none" cap="none" strike="noStrike">
              <a:solidFill>
                <a:srgbClr val="0184AF"/>
              </a:solidFill>
              <a:latin typeface="Big Shoulders Display"/>
              <a:ea typeface="Big Shoulders Display"/>
              <a:cs typeface="Big Shoulders Display"/>
              <a:sym typeface="Big Shoulders Display"/>
            </a:endParaRPr>
          </a:p>
        </p:txBody>
      </p:sp>
      <p:pic>
        <p:nvPicPr>
          <p:cNvPr id="100" name="Google Shape;100;p4"/>
          <p:cNvPicPr preferRelativeResize="0"/>
          <p:nvPr/>
        </p:nvPicPr>
        <p:blipFill rotWithShape="1">
          <a:blip r:embed="rId5">
            <a:alphaModFix/>
          </a:blip>
          <a:srcRect b="0" l="0" r="0" t="0"/>
          <a:stretch/>
        </p:blipFill>
        <p:spPr>
          <a:xfrm rot="-642143">
            <a:off x="7641113" y="1815483"/>
            <a:ext cx="3962400" cy="396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nvSpPr>
        <p:spPr>
          <a:xfrm rot="720000">
            <a:off x="1077626" y="5932684"/>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106" name="Google Shape;106;p5"/>
          <p:cNvSpPr txBox="1"/>
          <p:nvPr>
            <p:ph type="title"/>
          </p:nvPr>
        </p:nvSpPr>
        <p:spPr>
          <a:xfrm>
            <a:off x="191390" y="1690041"/>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MISSION</a:t>
            </a:r>
            <a:endParaRPr sz="4730"/>
          </a:p>
        </p:txBody>
      </p:sp>
      <p:sp>
        <p:nvSpPr>
          <p:cNvPr id="107" name="Google Shape;107;p5"/>
          <p:cNvSpPr txBox="1"/>
          <p:nvPr/>
        </p:nvSpPr>
        <p:spPr>
          <a:xfrm>
            <a:off x="354594" y="2682207"/>
            <a:ext cx="7499400" cy="744600"/>
          </a:xfrm>
          <a:prstGeom prst="rect">
            <a:avLst/>
          </a:prstGeom>
          <a:noFill/>
          <a:ln>
            <a:noFill/>
          </a:ln>
        </p:spPr>
        <p:txBody>
          <a:bodyPr anchorCtr="0" anchor="t" bIns="0" lIns="0" spcFirstLastPara="1" rIns="0" wrap="square" tIns="5625">
            <a:spAutoFit/>
          </a:bodyPr>
          <a:lstStyle/>
          <a:p>
            <a:pPr indent="0" lvl="0" marL="0" marR="0" rtl="0" algn="ctr">
              <a:lnSpc>
                <a:spcPct val="150000"/>
              </a:lnSpc>
              <a:spcBef>
                <a:spcPts val="0"/>
              </a:spcBef>
              <a:spcAft>
                <a:spcPts val="0"/>
              </a:spcAft>
              <a:buClr>
                <a:schemeClr val="dk1"/>
              </a:buClr>
              <a:buSzPts val="1100"/>
              <a:buFont typeface="Arial"/>
              <a:buNone/>
            </a:pPr>
            <a:r>
              <a:rPr b="0" i="0" lang="en-GB" sz="1200" u="none" cap="none" strike="noStrike">
                <a:solidFill>
                  <a:schemeClr val="dk1"/>
                </a:solidFill>
                <a:latin typeface="Inter"/>
                <a:ea typeface="Inter"/>
                <a:cs typeface="Inter"/>
                <a:sym typeface="Inter"/>
              </a:rPr>
              <a:t>Powering children, young people &amp; young adults to lead the change they want to see through the delivery of services, opportunities &amp; experiences to contribute at every stage of their lives, for a fairer future.</a:t>
            </a:r>
            <a:endParaRPr b="0" i="0" sz="1400" u="none" cap="none" strike="noStrike">
              <a:solidFill>
                <a:srgbClr val="000000"/>
              </a:solidFill>
              <a:latin typeface="Arial"/>
              <a:ea typeface="Arial"/>
              <a:cs typeface="Arial"/>
              <a:sym typeface="Arial"/>
            </a:endParaRPr>
          </a:p>
        </p:txBody>
      </p:sp>
      <p:sp>
        <p:nvSpPr>
          <p:cNvPr id="108" name="Google Shape;108;p5"/>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109" name="Google Shape;109;p5"/>
          <p:cNvSpPr txBox="1"/>
          <p:nvPr/>
        </p:nvSpPr>
        <p:spPr>
          <a:xfrm>
            <a:off x="219314" y="2364222"/>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make the change…</a:t>
            </a:r>
            <a:endParaRPr b="0" i="0" sz="1400" u="none" cap="none" strike="noStrike">
              <a:solidFill>
                <a:srgbClr val="000000"/>
              </a:solidFill>
              <a:latin typeface="Arial"/>
              <a:ea typeface="Arial"/>
              <a:cs typeface="Arial"/>
              <a:sym typeface="Arial"/>
            </a:endParaRPr>
          </a:p>
        </p:txBody>
      </p:sp>
      <p:sp>
        <p:nvSpPr>
          <p:cNvPr id="110" name="Google Shape;110;p5"/>
          <p:cNvSpPr txBox="1"/>
          <p:nvPr/>
        </p:nvSpPr>
        <p:spPr>
          <a:xfrm>
            <a:off x="196681" y="3364718"/>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Display"/>
                <a:ea typeface="Big Shoulders Display"/>
                <a:cs typeface="Big Shoulders Display"/>
                <a:sym typeface="Big Shoulders Display"/>
              </a:rPr>
              <a:t>OUR VALUES</a:t>
            </a:r>
            <a:endParaRPr b="1" i="0" sz="4730" u="none" cap="none" strike="noStrike">
              <a:solidFill>
                <a:schemeClr val="lt1"/>
              </a:solidFill>
              <a:latin typeface="Big Shoulders Display"/>
              <a:ea typeface="Big Shoulders Display"/>
              <a:cs typeface="Big Shoulders Display"/>
              <a:sym typeface="Big Shoulders Display"/>
            </a:endParaRPr>
          </a:p>
        </p:txBody>
      </p:sp>
      <p:sp>
        <p:nvSpPr>
          <p:cNvPr id="111" name="Google Shape;111;p5"/>
          <p:cNvSpPr txBox="1"/>
          <p:nvPr/>
        </p:nvSpPr>
        <p:spPr>
          <a:xfrm>
            <a:off x="196680" y="4047016"/>
            <a:ext cx="6823729"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These are at the centre of everything we do…</a:t>
            </a:r>
            <a:endParaRPr b="1" i="0" sz="2950" u="none" cap="none" strike="noStrike">
              <a:solidFill>
                <a:srgbClr val="0484AF"/>
              </a:solidFill>
              <a:latin typeface="Inter SemiBold"/>
              <a:ea typeface="Inter SemiBold"/>
              <a:cs typeface="Inter SemiBold"/>
              <a:sym typeface="Inter SemiBold"/>
            </a:endParaRPr>
          </a:p>
        </p:txBody>
      </p:sp>
      <p:sp>
        <p:nvSpPr>
          <p:cNvPr id="112" name="Google Shape;112;p5"/>
          <p:cNvSpPr/>
          <p:nvPr/>
        </p:nvSpPr>
        <p:spPr>
          <a:xfrm>
            <a:off x="381000" y="4446992"/>
            <a:ext cx="2286000" cy="471865"/>
          </a:xfrm>
          <a:prstGeom prst="roundRect">
            <a:avLst>
              <a:gd fmla="val 16667" name="adj"/>
            </a:avLst>
          </a:prstGeom>
          <a:solidFill>
            <a:schemeClr val="lt1"/>
          </a:solidFill>
          <a:ln cap="flat" cmpd="sng" w="25400">
            <a:solidFill>
              <a:srgbClr val="DC7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CARE</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381000" y="5140308"/>
            <a:ext cx="2286000" cy="471865"/>
          </a:xfrm>
          <a:prstGeom prst="roundRect">
            <a:avLst>
              <a:gd fmla="val 16667" name="adj"/>
            </a:avLst>
          </a:prstGeom>
          <a:solidFill>
            <a:schemeClr val="lt1"/>
          </a:solidFill>
          <a:ln cap="flat" cmpd="sng" w="25400">
            <a:solidFill>
              <a:srgbClr val="E62F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COLLABORATION</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3037923" y="4446991"/>
            <a:ext cx="2273933" cy="471865"/>
          </a:xfrm>
          <a:prstGeom prst="roundRect">
            <a:avLst>
              <a:gd fmla="val 16667" name="adj"/>
            </a:avLst>
          </a:prstGeom>
          <a:solidFill>
            <a:schemeClr val="lt1"/>
          </a:solidFill>
          <a:ln cap="flat" cmpd="sng" w="25400">
            <a:solidFill>
              <a:srgbClr val="FAAF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CHALLENGE</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5659876" y="4426930"/>
            <a:ext cx="2436469" cy="471865"/>
          </a:xfrm>
          <a:prstGeom prst="roundRect">
            <a:avLst>
              <a:gd fmla="val 16667" name="adj"/>
            </a:avLst>
          </a:prstGeom>
          <a:solidFill>
            <a:schemeClr val="lt1"/>
          </a:solidFill>
          <a:ln cap="flat" cmpd="sng" w="25400">
            <a:solidFill>
              <a:srgbClr val="38A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COMMITMENT</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3037923" y="5140307"/>
            <a:ext cx="2286000" cy="471865"/>
          </a:xfrm>
          <a:prstGeom prst="roundRect">
            <a:avLst>
              <a:gd fmla="val 16667" name="adj"/>
            </a:avLst>
          </a:prstGeom>
          <a:solidFill>
            <a:schemeClr val="lt1"/>
          </a:solidFill>
          <a:ln cap="flat" cmpd="sng" w="25400">
            <a:solidFill>
              <a:srgbClr val="0184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CREATIVE</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5663923" y="5122847"/>
            <a:ext cx="2450529" cy="471865"/>
          </a:xfrm>
          <a:prstGeom prst="roundRect">
            <a:avLst>
              <a:gd fmla="val 16667" name="adj"/>
            </a:avLst>
          </a:prstGeom>
          <a:solidFill>
            <a:schemeClr val="lt1"/>
          </a:solidFill>
          <a:ln cap="flat" cmpd="sng" w="25400">
            <a:solidFill>
              <a:srgbClr val="F086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COMMUNITY</a:t>
            </a:r>
            <a:endParaRPr b="0" i="0" sz="1400" u="none" cap="none" strike="noStrike">
              <a:solidFill>
                <a:srgbClr val="000000"/>
              </a:solidFill>
              <a:latin typeface="Arial"/>
              <a:ea typeface="Arial"/>
              <a:cs typeface="Arial"/>
              <a:sym typeface="Arial"/>
            </a:endParaRPr>
          </a:p>
        </p:txBody>
      </p:sp>
      <p:pic>
        <p:nvPicPr>
          <p:cNvPr id="118" name="Google Shape;118;p5"/>
          <p:cNvPicPr preferRelativeResize="0"/>
          <p:nvPr/>
        </p:nvPicPr>
        <p:blipFill rotWithShape="1">
          <a:blip r:embed="rId4">
            <a:alphaModFix/>
          </a:blip>
          <a:srcRect b="0" l="0" r="0" t="0"/>
          <a:stretch/>
        </p:blipFill>
        <p:spPr>
          <a:xfrm>
            <a:off x="8460004" y="3335294"/>
            <a:ext cx="3048000" cy="3048000"/>
          </a:xfrm>
          <a:prstGeom prst="rect">
            <a:avLst/>
          </a:prstGeom>
          <a:noFill/>
          <a:ln>
            <a:noFill/>
          </a:ln>
        </p:spPr>
      </p:pic>
      <p:pic>
        <p:nvPicPr>
          <p:cNvPr id="119" name="Google Shape;119;p5"/>
          <p:cNvPicPr preferRelativeResize="0"/>
          <p:nvPr/>
        </p:nvPicPr>
        <p:blipFill rotWithShape="1">
          <a:blip r:embed="rId5">
            <a:alphaModFix/>
          </a:blip>
          <a:srcRect b="0" l="0" r="0" t="0"/>
          <a:stretch/>
        </p:blipFill>
        <p:spPr>
          <a:xfrm>
            <a:off x="8426054" y="-368753"/>
            <a:ext cx="3238123" cy="3238123"/>
          </a:xfrm>
          <a:prstGeom prst="rect">
            <a:avLst/>
          </a:prstGeom>
          <a:noFill/>
          <a:ln>
            <a:noFill/>
          </a:ln>
        </p:spPr>
      </p:pic>
      <p:sp>
        <p:nvSpPr>
          <p:cNvPr id="120" name="Google Shape;120;p5"/>
          <p:cNvSpPr txBox="1"/>
          <p:nvPr/>
        </p:nvSpPr>
        <p:spPr>
          <a:xfrm>
            <a:off x="192927" y="68540"/>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Display"/>
                <a:ea typeface="Big Shoulders Display"/>
                <a:cs typeface="Big Shoulders Display"/>
                <a:sym typeface="Big Shoulders Display"/>
              </a:rPr>
              <a:t>OUR VISION</a:t>
            </a:r>
            <a:endParaRPr b="1" i="0" sz="4730" u="none" cap="none" strike="noStrike">
              <a:solidFill>
                <a:schemeClr val="lt1"/>
              </a:solidFill>
              <a:latin typeface="Big Shoulders Display"/>
              <a:ea typeface="Big Shoulders Display"/>
              <a:cs typeface="Big Shoulders Display"/>
              <a:sym typeface="Big Shoulders Display"/>
            </a:endParaRPr>
          </a:p>
        </p:txBody>
      </p:sp>
      <p:sp>
        <p:nvSpPr>
          <p:cNvPr id="121" name="Google Shape;121;p5"/>
          <p:cNvSpPr txBox="1"/>
          <p:nvPr/>
        </p:nvSpPr>
        <p:spPr>
          <a:xfrm>
            <a:off x="211769" y="740723"/>
            <a:ext cx="5324612"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work together to make a difference…</a:t>
            </a:r>
            <a:endParaRPr b="1" i="0" sz="1600" u="none" cap="none" strike="noStrike">
              <a:solidFill>
                <a:srgbClr val="0484AF"/>
              </a:solidFill>
              <a:latin typeface="Inter SemiBold"/>
              <a:ea typeface="Inter SemiBold"/>
              <a:cs typeface="Inter SemiBold"/>
              <a:sym typeface="Inter SemiBold"/>
            </a:endParaRPr>
          </a:p>
        </p:txBody>
      </p:sp>
      <p:sp>
        <p:nvSpPr>
          <p:cNvPr id="122" name="Google Shape;122;p5"/>
          <p:cNvSpPr txBox="1"/>
          <p:nvPr/>
        </p:nvSpPr>
        <p:spPr>
          <a:xfrm>
            <a:off x="-4340" y="1085113"/>
            <a:ext cx="8182822" cy="527240"/>
          </a:xfrm>
          <a:prstGeom prst="rect">
            <a:avLst/>
          </a:prstGeom>
          <a:noFill/>
          <a:ln>
            <a:noFill/>
          </a:ln>
        </p:spPr>
        <p:txBody>
          <a:bodyPr anchorCtr="0" anchor="t" bIns="0" lIns="0" spcFirstLastPara="1" rIns="0" wrap="square" tIns="5625">
            <a:spAutoFit/>
          </a:bodyPr>
          <a:lstStyle/>
          <a:p>
            <a:pPr indent="0" lvl="0" marL="6257" marR="202110" rtl="0" algn="ctr">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want to power up children, young people &amp; young adults to live with pride, purpose and </a:t>
            </a:r>
            <a:endParaRPr b="0" i="0" sz="1400" u="none" cap="none" strike="noStrike">
              <a:solidFill>
                <a:srgbClr val="000000"/>
              </a:solidFill>
              <a:latin typeface="Arial"/>
              <a:ea typeface="Arial"/>
              <a:cs typeface="Arial"/>
              <a:sym typeface="Arial"/>
            </a:endParaRPr>
          </a:p>
          <a:p>
            <a:pPr indent="0" lvl="0" marL="6257" marR="202110" rtl="0" algn="ctr">
              <a:lnSpc>
                <a:spcPct val="150000"/>
              </a:lnSpc>
              <a:spcBef>
                <a:spcPts val="44"/>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prepared to make positive life choices.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nvSpPr>
        <p:spPr>
          <a:xfrm rot="720000">
            <a:off x="708898" y="5948463"/>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128" name="Google Shape;128;p6"/>
          <p:cNvSpPr txBox="1"/>
          <p:nvPr>
            <p:ph type="title"/>
          </p:nvPr>
        </p:nvSpPr>
        <p:spPr>
          <a:xfrm>
            <a:off x="298057" y="195586"/>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SERVICES </a:t>
            </a:r>
            <a:endParaRPr sz="4730"/>
          </a:p>
        </p:txBody>
      </p:sp>
      <p:sp>
        <p:nvSpPr>
          <p:cNvPr id="129" name="Google Shape;129;p6"/>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130" name="Google Shape;130;p6"/>
          <p:cNvPicPr preferRelativeResize="0"/>
          <p:nvPr/>
        </p:nvPicPr>
        <p:blipFill rotWithShape="1">
          <a:blip r:embed="rId4">
            <a:alphaModFix/>
          </a:blip>
          <a:srcRect b="0" l="0" r="0" t="0"/>
          <a:stretch/>
        </p:blipFill>
        <p:spPr>
          <a:xfrm>
            <a:off x="1249336" y="1164562"/>
            <a:ext cx="2659539" cy="1020011"/>
          </a:xfrm>
          <a:prstGeom prst="rect">
            <a:avLst/>
          </a:prstGeom>
          <a:noFill/>
          <a:ln>
            <a:noFill/>
          </a:ln>
        </p:spPr>
      </p:pic>
      <p:pic>
        <p:nvPicPr>
          <p:cNvPr id="131" name="Google Shape;131;p6"/>
          <p:cNvPicPr preferRelativeResize="0"/>
          <p:nvPr/>
        </p:nvPicPr>
        <p:blipFill rotWithShape="1">
          <a:blip r:embed="rId5">
            <a:alphaModFix/>
          </a:blip>
          <a:srcRect b="0" l="0" r="0" t="0"/>
          <a:stretch/>
        </p:blipFill>
        <p:spPr>
          <a:xfrm>
            <a:off x="6392868" y="3503427"/>
            <a:ext cx="2040023" cy="1401733"/>
          </a:xfrm>
          <a:prstGeom prst="rect">
            <a:avLst/>
          </a:prstGeom>
          <a:noFill/>
          <a:ln>
            <a:noFill/>
          </a:ln>
        </p:spPr>
      </p:pic>
      <p:pic>
        <p:nvPicPr>
          <p:cNvPr id="132" name="Google Shape;132;p6"/>
          <p:cNvPicPr preferRelativeResize="0"/>
          <p:nvPr/>
        </p:nvPicPr>
        <p:blipFill rotWithShape="1">
          <a:blip r:embed="rId6">
            <a:alphaModFix/>
          </a:blip>
          <a:srcRect b="0" l="0" r="0" t="0"/>
          <a:stretch/>
        </p:blipFill>
        <p:spPr>
          <a:xfrm>
            <a:off x="6052008" y="1139736"/>
            <a:ext cx="2659539" cy="1020011"/>
          </a:xfrm>
          <a:prstGeom prst="rect">
            <a:avLst/>
          </a:prstGeom>
          <a:noFill/>
          <a:ln>
            <a:noFill/>
          </a:ln>
        </p:spPr>
      </p:pic>
      <p:pic>
        <p:nvPicPr>
          <p:cNvPr id="133" name="Google Shape;133;p6"/>
          <p:cNvPicPr preferRelativeResize="0"/>
          <p:nvPr/>
        </p:nvPicPr>
        <p:blipFill rotWithShape="1">
          <a:blip r:embed="rId7">
            <a:alphaModFix/>
          </a:blip>
          <a:srcRect b="0" l="0" r="0" t="0"/>
          <a:stretch/>
        </p:blipFill>
        <p:spPr>
          <a:xfrm>
            <a:off x="1494915" y="3457619"/>
            <a:ext cx="2040023" cy="1401733"/>
          </a:xfrm>
          <a:prstGeom prst="rect">
            <a:avLst/>
          </a:prstGeom>
          <a:noFill/>
          <a:ln>
            <a:noFill/>
          </a:ln>
        </p:spPr>
      </p:pic>
      <p:sp>
        <p:nvSpPr>
          <p:cNvPr id="134" name="Google Shape;134;p6"/>
          <p:cNvSpPr txBox="1"/>
          <p:nvPr/>
        </p:nvSpPr>
        <p:spPr>
          <a:xfrm>
            <a:off x="297303" y="2340271"/>
            <a:ext cx="4747791" cy="739217"/>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Celebrating culture &amp; civic responsibility through confidence, creativity &amp; connecting with others…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5" name="Google Shape;135;p6"/>
          <p:cNvSpPr txBox="1"/>
          <p:nvPr/>
        </p:nvSpPr>
        <p:spPr>
          <a:xfrm>
            <a:off x="450455" y="5072735"/>
            <a:ext cx="4442994" cy="739217"/>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Taking the time to talk, tackle &amp; transform into our true selves…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6" name="Google Shape;136;p6"/>
          <p:cNvSpPr txBox="1"/>
          <p:nvPr/>
        </p:nvSpPr>
        <p:spPr>
          <a:xfrm>
            <a:off x="5136498" y="5072735"/>
            <a:ext cx="4552759" cy="488828"/>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Always aiming high, aspiring to achieve &amp; Accelerating your ambitions …</a:t>
            </a:r>
            <a:endParaRPr b="0" i="0" sz="1400" u="none" cap="none" strike="noStrike">
              <a:solidFill>
                <a:srgbClr val="000000"/>
              </a:solidFill>
              <a:latin typeface="Arial"/>
              <a:ea typeface="Arial"/>
              <a:cs typeface="Arial"/>
              <a:sym typeface="Arial"/>
            </a:endParaRPr>
          </a:p>
        </p:txBody>
      </p:sp>
      <p:sp>
        <p:nvSpPr>
          <p:cNvPr id="137" name="Google Shape;137;p6"/>
          <p:cNvSpPr txBox="1"/>
          <p:nvPr/>
        </p:nvSpPr>
        <p:spPr>
          <a:xfrm>
            <a:off x="5263636" y="2340271"/>
            <a:ext cx="4298485" cy="453177"/>
          </a:xfrm>
          <a:prstGeom prst="rect">
            <a:avLst/>
          </a:prstGeom>
          <a:noFill/>
          <a:ln>
            <a:noFill/>
          </a:ln>
        </p:spPr>
        <p:txBody>
          <a:bodyPr anchorCtr="0" anchor="t" bIns="0" lIns="0" spcFirstLastPara="1" rIns="0" wrap="square" tIns="5925">
            <a:spAutoFit/>
          </a:bodyPr>
          <a:lstStyle/>
          <a:p>
            <a:pPr indent="0" lvl="0" marL="0" marR="0" rtl="0" algn="ctr">
              <a:lnSpc>
                <a:spcPct val="1000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Promoting positive lifestyles and empowering people through participation… </a:t>
            </a:r>
            <a:endParaRPr b="0" i="0" sz="1400" u="none" cap="none" strike="noStrike">
              <a:solidFill>
                <a:srgbClr val="000000"/>
              </a:solidFill>
              <a:latin typeface="Arial"/>
              <a:ea typeface="Arial"/>
              <a:cs typeface="Arial"/>
              <a:sym typeface="Arial"/>
            </a:endParaRPr>
          </a:p>
        </p:txBody>
      </p:sp>
      <p:pic>
        <p:nvPicPr>
          <p:cNvPr id="138" name="Google Shape;138;p6"/>
          <p:cNvPicPr preferRelativeResize="0"/>
          <p:nvPr/>
        </p:nvPicPr>
        <p:blipFill rotWithShape="1">
          <a:blip r:embed="rId7">
            <a:alphaModFix/>
          </a:blip>
          <a:srcRect b="0" l="0" r="0" t="0"/>
          <a:stretch/>
        </p:blipFill>
        <p:spPr>
          <a:xfrm>
            <a:off x="1494915" y="3457619"/>
            <a:ext cx="2040023" cy="1401733"/>
          </a:xfrm>
          <a:prstGeom prst="rect">
            <a:avLst/>
          </a:prstGeom>
          <a:noFill/>
          <a:ln>
            <a:noFill/>
          </a:ln>
        </p:spPr>
      </p:pic>
      <p:sp>
        <p:nvSpPr>
          <p:cNvPr id="139" name="Google Shape;139;p6"/>
          <p:cNvSpPr txBox="1"/>
          <p:nvPr/>
        </p:nvSpPr>
        <p:spPr>
          <a:xfrm>
            <a:off x="3367951" y="4479413"/>
            <a:ext cx="3399300" cy="485700"/>
          </a:xfrm>
          <a:prstGeom prst="rect">
            <a:avLst/>
          </a:prstGeom>
          <a:noFill/>
          <a:ln>
            <a:noFill/>
          </a:ln>
        </p:spPr>
        <p:txBody>
          <a:bodyPr anchorCtr="0" anchor="t" bIns="0" lIns="0" spcFirstLastPara="1" rIns="0" wrap="square" tIns="5925">
            <a:spAutoFit/>
          </a:bodyPr>
          <a:lstStyle/>
          <a:p>
            <a:pPr indent="0" lvl="0" marL="12700" marR="0" rtl="0" algn="ctr">
              <a:lnSpc>
                <a:spcPct val="112000"/>
              </a:lnSpc>
              <a:spcBef>
                <a:spcPts val="0"/>
              </a:spcBef>
              <a:spcAft>
                <a:spcPts val="0"/>
              </a:spcAft>
              <a:buClr>
                <a:srgbClr val="000000"/>
              </a:buClr>
              <a:buSzPts val="1100"/>
              <a:buFont typeface="Arial"/>
              <a:buNone/>
            </a:pPr>
            <a:r>
              <a:rPr b="1" i="0" lang="en-GB" sz="1450" u="none" cap="none" strike="noStrike">
                <a:solidFill>
                  <a:srgbClr val="0484AF"/>
                </a:solidFill>
                <a:latin typeface="Inter"/>
                <a:ea typeface="Inter"/>
                <a:cs typeface="Inter"/>
                <a:sym typeface="Inter"/>
              </a:rPr>
              <a:t>Navigating the narrative…</a:t>
            </a:r>
            <a:endParaRPr b="1" i="0" sz="1450" u="none" cap="none" strike="noStrike">
              <a:solidFill>
                <a:srgbClr val="0484AF"/>
              </a:solidFill>
              <a:latin typeface="Inter"/>
              <a:ea typeface="Inter"/>
              <a:cs typeface="Inter"/>
              <a:sym typeface="Inter"/>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40" name="Google Shape;140;p6"/>
          <p:cNvSpPr/>
          <p:nvPr/>
        </p:nvSpPr>
        <p:spPr>
          <a:xfrm>
            <a:off x="3771276" y="2860950"/>
            <a:ext cx="2277600" cy="156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 name="Google Shape;141;p6"/>
          <p:cNvPicPr preferRelativeResize="0"/>
          <p:nvPr/>
        </p:nvPicPr>
        <p:blipFill rotWithShape="1">
          <a:blip r:embed="rId8">
            <a:alphaModFix/>
          </a:blip>
          <a:srcRect b="0" l="0" r="0" t="0"/>
          <a:stretch/>
        </p:blipFill>
        <p:spPr>
          <a:xfrm>
            <a:off x="3825125" y="2852936"/>
            <a:ext cx="2277600" cy="15670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nvSpPr>
        <p:spPr>
          <a:xfrm rot="720000">
            <a:off x="726225" y="5829837"/>
            <a:ext cx="76157" cy="73418"/>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147" name="Google Shape;147;p7"/>
          <p:cNvSpPr txBox="1"/>
          <p:nvPr>
            <p:ph type="title"/>
          </p:nvPr>
        </p:nvSpPr>
        <p:spPr>
          <a:xfrm>
            <a:off x="177519" y="210401"/>
            <a:ext cx="4439865" cy="735467"/>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OBJECTIVES</a:t>
            </a:r>
            <a:endParaRPr sz="4730"/>
          </a:p>
        </p:txBody>
      </p:sp>
      <p:sp>
        <p:nvSpPr>
          <p:cNvPr id="148" name="Google Shape;148;p7"/>
          <p:cNvSpPr txBox="1"/>
          <p:nvPr/>
        </p:nvSpPr>
        <p:spPr>
          <a:xfrm>
            <a:off x="600128" y="1421777"/>
            <a:ext cx="5132600"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develop collective understanding and knowledge on the identity of place to strength the services that are relevant to meet the needs of children, young people &amp; young adults.</a:t>
            </a:r>
            <a:endParaRPr b="0" i="0" sz="1200" u="none" cap="none" strike="noStrike">
              <a:solidFill>
                <a:srgbClr val="000000"/>
              </a:solidFill>
              <a:latin typeface="Inter"/>
              <a:ea typeface="Inter"/>
              <a:cs typeface="Inter"/>
              <a:sym typeface="Inter"/>
            </a:endParaRPr>
          </a:p>
        </p:txBody>
      </p:sp>
      <p:sp>
        <p:nvSpPr>
          <p:cNvPr id="149" name="Google Shape;149;p7"/>
          <p:cNvSpPr txBox="1"/>
          <p:nvPr/>
        </p:nvSpPr>
        <p:spPr>
          <a:xfrm>
            <a:off x="641670" y="2488264"/>
            <a:ext cx="5038125"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deliver ambitious and high quality opportunities and experiences for children, young people &amp; young adults to strengthen best practice for the sector to meet soft, hard and transferable skills. </a:t>
            </a:r>
            <a:endParaRPr b="0" i="0" sz="1200" u="none" cap="none" strike="noStrike">
              <a:solidFill>
                <a:srgbClr val="343A40"/>
              </a:solidFill>
              <a:latin typeface="Inter"/>
              <a:ea typeface="Inter"/>
              <a:cs typeface="Inter"/>
              <a:sym typeface="Inter"/>
            </a:endParaRPr>
          </a:p>
        </p:txBody>
      </p:sp>
      <p:grpSp>
        <p:nvGrpSpPr>
          <p:cNvPr id="150" name="Google Shape;150;p7"/>
          <p:cNvGrpSpPr/>
          <p:nvPr/>
        </p:nvGrpSpPr>
        <p:grpSpPr>
          <a:xfrm>
            <a:off x="182499" y="1200525"/>
            <a:ext cx="297504" cy="297868"/>
            <a:chOff x="942378" y="3663613"/>
            <a:chExt cx="603781" cy="604520"/>
          </a:xfrm>
        </p:grpSpPr>
        <p:sp>
          <p:nvSpPr>
            <p:cNvPr id="151" name="Google Shape;151;p7"/>
            <p:cNvSpPr/>
            <p:nvPr/>
          </p:nvSpPr>
          <p:spPr>
            <a:xfrm>
              <a:off x="1544254" y="3962077"/>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2" name="Google Shape;152;p7"/>
            <p:cNvPicPr preferRelativeResize="0"/>
            <p:nvPr/>
          </p:nvPicPr>
          <p:blipFill rotWithShape="1">
            <a:blip r:embed="rId3">
              <a:alphaModFix/>
            </a:blip>
            <a:srcRect b="0" l="0" r="0" t="0"/>
            <a:stretch/>
          </p:blipFill>
          <p:spPr>
            <a:xfrm>
              <a:off x="1420751" y="3721811"/>
              <a:ext cx="118035" cy="197759"/>
            </a:xfrm>
            <a:prstGeom prst="rect">
              <a:avLst/>
            </a:prstGeom>
            <a:noFill/>
            <a:ln>
              <a:noFill/>
            </a:ln>
          </p:spPr>
        </p:pic>
        <p:sp>
          <p:nvSpPr>
            <p:cNvPr id="153" name="Google Shape;153;p7"/>
            <p:cNvSpPr/>
            <p:nvPr/>
          </p:nvSpPr>
          <p:spPr>
            <a:xfrm>
              <a:off x="942378" y="366361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67"/>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697"/>
                  </a:lnTo>
                  <a:lnTo>
                    <a:pt x="140322" y="45732"/>
                  </a:lnTo>
                  <a:close/>
                </a:path>
                <a:path extrusionOk="0" h="604520" w="602615">
                  <a:moveTo>
                    <a:pt x="142049" y="45516"/>
                  </a:moveTo>
                  <a:lnTo>
                    <a:pt x="141668" y="45720"/>
                  </a:lnTo>
                  <a:lnTo>
                    <a:pt x="141135" y="46228"/>
                  </a:lnTo>
                  <a:lnTo>
                    <a:pt x="141770" y="45720"/>
                  </a:lnTo>
                  <a:lnTo>
                    <a:pt x="141897" y="45643"/>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85"/>
                  </a:lnTo>
                  <a:lnTo>
                    <a:pt x="421297" y="24904"/>
                  </a:lnTo>
                  <a:lnTo>
                    <a:pt x="418757" y="24320"/>
                  </a:lnTo>
                  <a:lnTo>
                    <a:pt x="417550" y="24015"/>
                  </a:lnTo>
                  <a:lnTo>
                    <a:pt x="416547" y="23939"/>
                  </a:lnTo>
                  <a:lnTo>
                    <a:pt x="416699" y="24320"/>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62"/>
                  </a:lnTo>
                  <a:lnTo>
                    <a:pt x="428015" y="28359"/>
                  </a:lnTo>
                  <a:lnTo>
                    <a:pt x="429514" y="29083"/>
                  </a:lnTo>
                  <a:lnTo>
                    <a:pt x="430949" y="29832"/>
                  </a:lnTo>
                  <a:close/>
                </a:path>
                <a:path extrusionOk="0" h="604520" w="602615">
                  <a:moveTo>
                    <a:pt x="433222" y="30670"/>
                  </a:moveTo>
                  <a:lnTo>
                    <a:pt x="430898" y="29438"/>
                  </a:lnTo>
                  <a:lnTo>
                    <a:pt x="430377" y="29362"/>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82"/>
                  </a:lnTo>
                  <a:lnTo>
                    <a:pt x="464299" y="52590"/>
                  </a:lnTo>
                  <a:lnTo>
                    <a:pt x="462076" y="51435"/>
                  </a:lnTo>
                  <a:lnTo>
                    <a:pt x="461886" y="52705"/>
                  </a:lnTo>
                  <a:lnTo>
                    <a:pt x="465759" y="54457"/>
                  </a:lnTo>
                  <a:lnTo>
                    <a:pt x="469633" y="57086"/>
                  </a:lnTo>
                  <a:lnTo>
                    <a:pt x="468960" y="56603"/>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09"/>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54"/>
                  </a:moveTo>
                  <a:lnTo>
                    <a:pt x="496493" y="77470"/>
                  </a:lnTo>
                  <a:lnTo>
                    <a:pt x="493445" y="72390"/>
                  </a:lnTo>
                  <a:lnTo>
                    <a:pt x="492798" y="72390"/>
                  </a:lnTo>
                  <a:lnTo>
                    <a:pt x="486918" y="68580"/>
                  </a:lnTo>
                  <a:lnTo>
                    <a:pt x="488594" y="69850"/>
                  </a:lnTo>
                  <a:lnTo>
                    <a:pt x="496773" y="78854"/>
                  </a:lnTo>
                  <a:close/>
                </a:path>
                <a:path extrusionOk="0" h="604520" w="602615">
                  <a:moveTo>
                    <a:pt x="497801" y="80010"/>
                  </a:moveTo>
                  <a:lnTo>
                    <a:pt x="496773" y="78854"/>
                  </a:lnTo>
                  <a:lnTo>
                    <a:pt x="496849" y="79273"/>
                  </a:lnTo>
                  <a:lnTo>
                    <a:pt x="497801" y="80010"/>
                  </a:lnTo>
                  <a:close/>
                </a:path>
                <a:path extrusionOk="0" h="604520" w="602615">
                  <a:moveTo>
                    <a:pt x="597941" y="344678"/>
                  </a:moveTo>
                  <a:lnTo>
                    <a:pt x="597420" y="348970"/>
                  </a:lnTo>
                  <a:lnTo>
                    <a:pt x="597623" y="347967"/>
                  </a:lnTo>
                  <a:lnTo>
                    <a:pt x="597839" y="346265"/>
                  </a:lnTo>
                  <a:lnTo>
                    <a:pt x="597941" y="344678"/>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73"/>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43"/>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59"/>
                  </a:moveTo>
                  <a:lnTo>
                    <a:pt x="600392" y="303187"/>
                  </a:lnTo>
                  <a:lnTo>
                    <a:pt x="600519" y="307352"/>
                  </a:lnTo>
                  <a:lnTo>
                    <a:pt x="600100" y="308419"/>
                  </a:lnTo>
                  <a:lnTo>
                    <a:pt x="601878" y="306959"/>
                  </a:lnTo>
                  <a:close/>
                </a:path>
                <a:path extrusionOk="0" h="604520" w="602615">
                  <a:moveTo>
                    <a:pt x="602551" y="314261"/>
                  </a:moveTo>
                  <a:lnTo>
                    <a:pt x="601522" y="318300"/>
                  </a:lnTo>
                  <a:lnTo>
                    <a:pt x="601637" y="319036"/>
                  </a:lnTo>
                  <a:lnTo>
                    <a:pt x="601649" y="319798"/>
                  </a:lnTo>
                  <a:lnTo>
                    <a:pt x="601726" y="320535"/>
                  </a:lnTo>
                  <a:lnTo>
                    <a:pt x="602132" y="318452"/>
                  </a:lnTo>
                  <a:lnTo>
                    <a:pt x="602284" y="316357"/>
                  </a:lnTo>
                  <a:lnTo>
                    <a:pt x="602551" y="314261"/>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4" name="Google Shape;154;p7"/>
          <p:cNvGrpSpPr/>
          <p:nvPr/>
        </p:nvGrpSpPr>
        <p:grpSpPr>
          <a:xfrm>
            <a:off x="202558" y="2276200"/>
            <a:ext cx="297504" cy="297868"/>
            <a:chOff x="942378" y="5108593"/>
            <a:chExt cx="603781" cy="604520"/>
          </a:xfrm>
        </p:grpSpPr>
        <p:sp>
          <p:nvSpPr>
            <p:cNvPr id="155" name="Google Shape;155;p7"/>
            <p:cNvSpPr/>
            <p:nvPr/>
          </p:nvSpPr>
          <p:spPr>
            <a:xfrm>
              <a:off x="1544254" y="5407059"/>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6" name="Google Shape;156;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57" name="Google Shape;157;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8" name="Google Shape;158;p7"/>
          <p:cNvGrpSpPr/>
          <p:nvPr/>
        </p:nvGrpSpPr>
        <p:grpSpPr>
          <a:xfrm>
            <a:off x="5652361" y="-310167"/>
            <a:ext cx="5224114" cy="6253768"/>
            <a:chOff x="10402819" y="681"/>
            <a:chExt cx="9701280" cy="11307875"/>
          </a:xfrm>
        </p:grpSpPr>
        <p:pic>
          <p:nvPicPr>
            <p:cNvPr id="159" name="Google Shape;159;p7"/>
            <p:cNvPicPr preferRelativeResize="0"/>
            <p:nvPr/>
          </p:nvPicPr>
          <p:blipFill rotWithShape="1">
            <a:blip r:embed="rId5">
              <a:alphaModFix/>
            </a:blip>
            <a:srcRect b="0" l="0" r="0" t="0"/>
            <a:stretch/>
          </p:blipFill>
          <p:spPr>
            <a:xfrm>
              <a:off x="10402819" y="681"/>
              <a:ext cx="9701280" cy="11307875"/>
            </a:xfrm>
            <a:prstGeom prst="rect">
              <a:avLst/>
            </a:prstGeom>
            <a:noFill/>
            <a:ln>
              <a:noFill/>
            </a:ln>
          </p:spPr>
        </p:pic>
        <p:sp>
          <p:nvSpPr>
            <p:cNvPr id="160" name="Google Shape;160;p7"/>
            <p:cNvSpPr/>
            <p:nvPr/>
          </p:nvSpPr>
          <p:spPr>
            <a:xfrm>
              <a:off x="18591872" y="11093488"/>
              <a:ext cx="29845" cy="29845"/>
            </a:xfrm>
            <a:custGeom>
              <a:rect b="b" l="l" r="r" t="t"/>
              <a:pathLst>
                <a:path extrusionOk="0" h="29845" w="29844">
                  <a:moveTo>
                    <a:pt x="3139" y="0"/>
                  </a:moveTo>
                  <a:lnTo>
                    <a:pt x="0" y="6319"/>
                  </a:lnTo>
                  <a:lnTo>
                    <a:pt x="995" y="9546"/>
                  </a:lnTo>
                  <a:lnTo>
                    <a:pt x="10669" y="25626"/>
                  </a:lnTo>
                  <a:lnTo>
                    <a:pt x="18625" y="29323"/>
                  </a:lnTo>
                  <a:lnTo>
                    <a:pt x="24881" y="27543"/>
                  </a:lnTo>
                  <a:lnTo>
                    <a:pt x="29455" y="27190"/>
                  </a:lnTo>
                  <a:lnTo>
                    <a:pt x="12321" y="2864"/>
                  </a:lnTo>
                  <a:lnTo>
                    <a:pt x="3139" y="0"/>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61" name="Google Shape;161;p7"/>
            <p:cNvPicPr preferRelativeResize="0"/>
            <p:nvPr/>
          </p:nvPicPr>
          <p:blipFill rotWithShape="1">
            <a:blip r:embed="rId6">
              <a:alphaModFix/>
            </a:blip>
            <a:srcRect b="0" l="0" r="0" t="0"/>
            <a:stretch/>
          </p:blipFill>
          <p:spPr>
            <a:xfrm>
              <a:off x="11870716" y="837011"/>
              <a:ext cx="8202703" cy="10471543"/>
            </a:xfrm>
            <a:prstGeom prst="rect">
              <a:avLst/>
            </a:prstGeom>
            <a:noFill/>
            <a:ln>
              <a:noFill/>
            </a:ln>
          </p:spPr>
        </p:pic>
      </p:grpSp>
      <p:sp>
        <p:nvSpPr>
          <p:cNvPr id="162" name="Google Shape;162;p7"/>
          <p:cNvSpPr txBox="1"/>
          <p:nvPr/>
        </p:nvSpPr>
        <p:spPr>
          <a:xfrm>
            <a:off x="299468" y="1234078"/>
            <a:ext cx="63563"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a:ea typeface="Big Shoulders Display"/>
                <a:cs typeface="Big Shoulders Display"/>
                <a:sym typeface="Big Shoulders Display"/>
              </a:rPr>
              <a:t>1</a:t>
            </a:r>
            <a:endParaRPr b="0" i="0" sz="1453" u="none" cap="none" strike="noStrike">
              <a:solidFill>
                <a:srgbClr val="000000"/>
              </a:solidFill>
              <a:latin typeface="Big Shoulders Display"/>
              <a:ea typeface="Big Shoulders Display"/>
              <a:cs typeface="Big Shoulders Display"/>
              <a:sym typeface="Big Shoulders Display"/>
            </a:endParaRPr>
          </a:p>
        </p:txBody>
      </p:sp>
      <p:sp>
        <p:nvSpPr>
          <p:cNvPr id="163" name="Google Shape;163;p7"/>
          <p:cNvSpPr txBox="1"/>
          <p:nvPr/>
        </p:nvSpPr>
        <p:spPr>
          <a:xfrm>
            <a:off x="299468" y="2309692"/>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a:ea typeface="Big Shoulders Display"/>
                <a:cs typeface="Big Shoulders Display"/>
                <a:sym typeface="Big Shoulders Display"/>
              </a:rPr>
              <a:t>2</a:t>
            </a:r>
            <a:endParaRPr b="0" i="0" sz="1453" u="none" cap="none" strike="noStrike">
              <a:solidFill>
                <a:srgbClr val="000000"/>
              </a:solidFill>
              <a:latin typeface="Big Shoulders Display"/>
              <a:ea typeface="Big Shoulders Display"/>
              <a:cs typeface="Big Shoulders Display"/>
              <a:sym typeface="Big Shoulders Display"/>
            </a:endParaRPr>
          </a:p>
        </p:txBody>
      </p:sp>
      <p:sp>
        <p:nvSpPr>
          <p:cNvPr id="164" name="Google Shape;164;p7"/>
          <p:cNvSpPr txBox="1"/>
          <p:nvPr/>
        </p:nvSpPr>
        <p:spPr>
          <a:xfrm>
            <a:off x="596549" y="1132842"/>
            <a:ext cx="1595280"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Pride of Place!</a:t>
            </a:r>
            <a:endParaRPr b="1" i="0" sz="1700" u="none" cap="none" strike="noStrike">
              <a:solidFill>
                <a:srgbClr val="0484AF"/>
              </a:solidFill>
              <a:latin typeface="Inter SemiBold"/>
              <a:ea typeface="Inter SemiBold"/>
              <a:cs typeface="Inter SemiBold"/>
              <a:sym typeface="Inter SemiBold"/>
            </a:endParaRPr>
          </a:p>
        </p:txBody>
      </p:sp>
      <p:sp>
        <p:nvSpPr>
          <p:cNvPr id="165" name="Google Shape;165;p7"/>
          <p:cNvSpPr txBox="1"/>
          <p:nvPr/>
        </p:nvSpPr>
        <p:spPr>
          <a:xfrm>
            <a:off x="638801" y="2200007"/>
            <a:ext cx="4081918"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Positive Programmes &amp; Principles!</a:t>
            </a:r>
            <a:endParaRPr b="1" i="0" sz="1700" u="none" cap="none" strike="noStrike">
              <a:solidFill>
                <a:srgbClr val="0484AF"/>
              </a:solidFill>
              <a:latin typeface="Inter SemiBold"/>
              <a:ea typeface="Inter SemiBold"/>
              <a:cs typeface="Inter SemiBold"/>
              <a:sym typeface="Inter SemiBold"/>
            </a:endParaRPr>
          </a:p>
        </p:txBody>
      </p:sp>
      <p:sp>
        <p:nvSpPr>
          <p:cNvPr id="166" name="Google Shape;166;p7"/>
          <p:cNvSpPr txBox="1"/>
          <p:nvPr/>
        </p:nvSpPr>
        <p:spPr>
          <a:xfrm>
            <a:off x="638801" y="3564857"/>
            <a:ext cx="4868319"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build on the strengthens and needs of children, young people &amp; young adults to thrive and be resilient into adulthood.</a:t>
            </a:r>
            <a:endParaRPr b="0" i="0" sz="1200" u="none" cap="none" strike="noStrike">
              <a:solidFill>
                <a:srgbClr val="343A40"/>
              </a:solidFill>
              <a:latin typeface="Inter"/>
              <a:ea typeface="Inter"/>
              <a:cs typeface="Inter"/>
              <a:sym typeface="Inter"/>
            </a:endParaRPr>
          </a:p>
          <a:p>
            <a:pPr indent="0" lvl="0" marL="6257" marR="2503" rtl="0" algn="l">
              <a:lnSpc>
                <a:spcPct val="116300"/>
              </a:lnSpc>
              <a:spcBef>
                <a:spcPts val="0"/>
              </a:spcBef>
              <a:spcAft>
                <a:spcPts val="0"/>
              </a:spcAft>
              <a:buClr>
                <a:srgbClr val="000000"/>
              </a:buClr>
              <a:buSzPts val="1200"/>
              <a:buFont typeface="Arial"/>
              <a:buNone/>
            </a:pPr>
            <a:r>
              <a:t/>
            </a:r>
            <a:endParaRPr b="0" i="0" sz="1200" u="none" cap="none" strike="noStrike">
              <a:solidFill>
                <a:srgbClr val="343A40"/>
              </a:solidFill>
              <a:latin typeface="Inter"/>
              <a:ea typeface="Inter"/>
              <a:cs typeface="Inter"/>
              <a:sym typeface="Inter"/>
            </a:endParaRPr>
          </a:p>
        </p:txBody>
      </p:sp>
      <p:grpSp>
        <p:nvGrpSpPr>
          <p:cNvPr id="167" name="Google Shape;167;p7"/>
          <p:cNvGrpSpPr/>
          <p:nvPr/>
        </p:nvGrpSpPr>
        <p:grpSpPr>
          <a:xfrm>
            <a:off x="202558" y="3332775"/>
            <a:ext cx="297504" cy="297868"/>
            <a:chOff x="942378" y="5108593"/>
            <a:chExt cx="603781" cy="604520"/>
          </a:xfrm>
        </p:grpSpPr>
        <p:sp>
          <p:nvSpPr>
            <p:cNvPr id="168" name="Google Shape;168;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69" name="Google Shape;169;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70" name="Google Shape;170;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71" name="Google Shape;171;p7"/>
          <p:cNvSpPr txBox="1"/>
          <p:nvPr/>
        </p:nvSpPr>
        <p:spPr>
          <a:xfrm>
            <a:off x="299468" y="3366267"/>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a:ea typeface="Big Shoulders Display"/>
                <a:cs typeface="Big Shoulders Display"/>
                <a:sym typeface="Big Shoulders Display"/>
              </a:rPr>
              <a:t>3</a:t>
            </a:r>
            <a:endParaRPr b="0" i="0" sz="1453" u="none" cap="none" strike="noStrike">
              <a:solidFill>
                <a:srgbClr val="000000"/>
              </a:solidFill>
              <a:latin typeface="Big Shoulders Display"/>
              <a:ea typeface="Big Shoulders Display"/>
              <a:cs typeface="Big Shoulders Display"/>
              <a:sym typeface="Big Shoulders Display"/>
            </a:endParaRPr>
          </a:p>
        </p:txBody>
      </p:sp>
      <p:sp>
        <p:nvSpPr>
          <p:cNvPr id="172" name="Google Shape;172;p7"/>
          <p:cNvSpPr txBox="1"/>
          <p:nvPr/>
        </p:nvSpPr>
        <p:spPr>
          <a:xfrm>
            <a:off x="641670" y="3276600"/>
            <a:ext cx="405161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Powering Participants &amp; People!</a:t>
            </a:r>
            <a:endParaRPr b="1" i="0" sz="1700" u="none" cap="none" strike="noStrike">
              <a:solidFill>
                <a:srgbClr val="0484AF"/>
              </a:solidFill>
              <a:latin typeface="Inter SemiBold"/>
              <a:ea typeface="Inter SemiBold"/>
              <a:cs typeface="Inter SemiBold"/>
              <a:sym typeface="Inter SemiBold"/>
            </a:endParaRPr>
          </a:p>
        </p:txBody>
      </p:sp>
      <p:sp>
        <p:nvSpPr>
          <p:cNvPr id="173" name="Google Shape;173;p7"/>
          <p:cNvSpPr txBox="1"/>
          <p:nvPr/>
        </p:nvSpPr>
        <p:spPr>
          <a:xfrm>
            <a:off x="638801" y="4366464"/>
            <a:ext cx="4774980" cy="434136"/>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influence policy and investment to prioritise services for children, young people &amp; young adults.</a:t>
            </a:r>
            <a:endParaRPr b="0" i="0" sz="1200" u="none" cap="none" strike="noStrike">
              <a:solidFill>
                <a:srgbClr val="343A40"/>
              </a:solidFill>
              <a:latin typeface="Inter"/>
              <a:ea typeface="Inter"/>
              <a:cs typeface="Inter"/>
              <a:sym typeface="Inter"/>
            </a:endParaRPr>
          </a:p>
        </p:txBody>
      </p:sp>
      <p:grpSp>
        <p:nvGrpSpPr>
          <p:cNvPr id="174" name="Google Shape;174;p7"/>
          <p:cNvGrpSpPr/>
          <p:nvPr/>
        </p:nvGrpSpPr>
        <p:grpSpPr>
          <a:xfrm>
            <a:off x="202558" y="4157229"/>
            <a:ext cx="297504" cy="297868"/>
            <a:chOff x="942378" y="5108593"/>
            <a:chExt cx="603781" cy="604520"/>
          </a:xfrm>
        </p:grpSpPr>
        <p:sp>
          <p:nvSpPr>
            <p:cNvPr id="175" name="Google Shape;175;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76" name="Google Shape;176;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77" name="Google Shape;177;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78" name="Google Shape;178;p7"/>
          <p:cNvSpPr txBox="1"/>
          <p:nvPr/>
        </p:nvSpPr>
        <p:spPr>
          <a:xfrm>
            <a:off x="299468" y="4190721"/>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a:ea typeface="Big Shoulders Display"/>
                <a:cs typeface="Big Shoulders Display"/>
                <a:sym typeface="Big Shoulders Display"/>
              </a:rPr>
              <a:t>4</a:t>
            </a:r>
            <a:endParaRPr b="0" i="0" sz="1453" u="none" cap="none" strike="noStrike">
              <a:solidFill>
                <a:srgbClr val="000000"/>
              </a:solidFill>
              <a:latin typeface="Big Shoulders Display"/>
              <a:ea typeface="Big Shoulders Display"/>
              <a:cs typeface="Big Shoulders Display"/>
              <a:sym typeface="Big Shoulders Display"/>
            </a:endParaRPr>
          </a:p>
        </p:txBody>
      </p:sp>
      <p:sp>
        <p:nvSpPr>
          <p:cNvPr id="179" name="Google Shape;179;p7"/>
          <p:cNvSpPr txBox="1"/>
          <p:nvPr/>
        </p:nvSpPr>
        <p:spPr>
          <a:xfrm>
            <a:off x="638801" y="4085143"/>
            <a:ext cx="383387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Pushing Performance &amp; Policy!</a:t>
            </a:r>
            <a:endParaRPr b="1" i="0" sz="1700" u="none" cap="none" strike="noStrike">
              <a:solidFill>
                <a:srgbClr val="0484AF"/>
              </a:solidFill>
              <a:latin typeface="Inter SemiBold"/>
              <a:ea typeface="Inter SemiBold"/>
              <a:cs typeface="Inter SemiBold"/>
              <a:sym typeface="Inter SemiBold"/>
            </a:endParaRPr>
          </a:p>
        </p:txBody>
      </p:sp>
      <p:sp>
        <p:nvSpPr>
          <p:cNvPr id="180" name="Google Shape;180;p7"/>
          <p:cNvSpPr txBox="1"/>
          <p:nvPr/>
        </p:nvSpPr>
        <p:spPr>
          <a:xfrm>
            <a:off x="638800" y="5158121"/>
            <a:ext cx="5210739"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ensure our workforce, volunteers, board, volunteers are dynamic, diverse and driven to be reputable, responsive and represent a rights based approach for people and place.</a:t>
            </a:r>
            <a:endParaRPr b="0" i="0" sz="1200" u="none" cap="none" strike="noStrike">
              <a:solidFill>
                <a:srgbClr val="343A40"/>
              </a:solidFill>
              <a:latin typeface="Inter"/>
              <a:ea typeface="Inter"/>
              <a:cs typeface="Inter"/>
              <a:sym typeface="Inter"/>
            </a:endParaRPr>
          </a:p>
        </p:txBody>
      </p:sp>
      <p:grpSp>
        <p:nvGrpSpPr>
          <p:cNvPr id="181" name="Google Shape;181;p7"/>
          <p:cNvGrpSpPr/>
          <p:nvPr/>
        </p:nvGrpSpPr>
        <p:grpSpPr>
          <a:xfrm>
            <a:off x="204376" y="4914878"/>
            <a:ext cx="297504" cy="297868"/>
            <a:chOff x="942378" y="5108593"/>
            <a:chExt cx="603781" cy="604520"/>
          </a:xfrm>
        </p:grpSpPr>
        <p:sp>
          <p:nvSpPr>
            <p:cNvPr id="182" name="Google Shape;182;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83" name="Google Shape;183;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84" name="Google Shape;184;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85" name="Google Shape;185;p7"/>
          <p:cNvSpPr txBox="1"/>
          <p:nvPr/>
        </p:nvSpPr>
        <p:spPr>
          <a:xfrm>
            <a:off x="301285" y="4948369"/>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a:ea typeface="Big Shoulders Display"/>
                <a:cs typeface="Big Shoulders Display"/>
                <a:sym typeface="Big Shoulders Display"/>
              </a:rPr>
              <a:t>5</a:t>
            </a:r>
            <a:endParaRPr b="0" i="0" sz="1453" u="none" cap="none" strike="noStrike">
              <a:solidFill>
                <a:srgbClr val="000000"/>
              </a:solidFill>
              <a:latin typeface="Big Shoulders Display"/>
              <a:ea typeface="Big Shoulders Display"/>
              <a:cs typeface="Big Shoulders Display"/>
              <a:sym typeface="Big Shoulders Display"/>
            </a:endParaRPr>
          </a:p>
        </p:txBody>
      </p:sp>
      <p:sp>
        <p:nvSpPr>
          <p:cNvPr id="186" name="Google Shape;186;p7"/>
          <p:cNvSpPr txBox="1"/>
          <p:nvPr/>
        </p:nvSpPr>
        <p:spPr>
          <a:xfrm>
            <a:off x="638801" y="4876800"/>
            <a:ext cx="383387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Playing our Part!</a:t>
            </a:r>
            <a:endParaRPr b="1" i="0" sz="1700" u="none" cap="none" strike="noStrike">
              <a:solidFill>
                <a:srgbClr val="0484AF"/>
              </a:solidFill>
              <a:latin typeface="Inter SemiBold"/>
              <a:ea typeface="Inter SemiBold"/>
              <a:cs typeface="Inter SemiBold"/>
              <a:sym typeface="Inter SemiBold"/>
            </a:endParaRPr>
          </a:p>
        </p:txBody>
      </p:sp>
      <p:sp>
        <p:nvSpPr>
          <p:cNvPr id="187" name="Google Shape;187;p7"/>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8"/>
          <p:cNvPicPr preferRelativeResize="0"/>
          <p:nvPr/>
        </p:nvPicPr>
        <p:blipFill rotWithShape="1">
          <a:blip r:embed="rId3">
            <a:alphaModFix/>
          </a:blip>
          <a:srcRect b="0" l="0" r="0" t="0"/>
          <a:stretch/>
        </p:blipFill>
        <p:spPr>
          <a:xfrm rot="-2316927">
            <a:off x="-1330137" y="-586674"/>
            <a:ext cx="4134020" cy="4134020"/>
          </a:xfrm>
          <a:prstGeom prst="rect">
            <a:avLst/>
          </a:prstGeom>
          <a:noFill/>
          <a:ln>
            <a:noFill/>
          </a:ln>
        </p:spPr>
      </p:pic>
      <p:pic>
        <p:nvPicPr>
          <p:cNvPr id="193" name="Google Shape;193;p8"/>
          <p:cNvPicPr preferRelativeResize="0"/>
          <p:nvPr/>
        </p:nvPicPr>
        <p:blipFill rotWithShape="1">
          <a:blip r:embed="rId4">
            <a:alphaModFix/>
          </a:blip>
          <a:srcRect b="0" l="0" r="0" t="0"/>
          <a:stretch/>
        </p:blipFill>
        <p:spPr>
          <a:xfrm>
            <a:off x="6116940" y="4233725"/>
            <a:ext cx="5694757" cy="5694757"/>
          </a:xfrm>
          <a:prstGeom prst="rect">
            <a:avLst/>
          </a:prstGeom>
          <a:noFill/>
          <a:ln>
            <a:noFill/>
          </a:ln>
        </p:spPr>
      </p:pic>
      <p:pic>
        <p:nvPicPr>
          <p:cNvPr id="194" name="Google Shape;194;p8"/>
          <p:cNvPicPr preferRelativeResize="0"/>
          <p:nvPr/>
        </p:nvPicPr>
        <p:blipFill rotWithShape="1">
          <a:blip r:embed="rId5">
            <a:alphaModFix/>
          </a:blip>
          <a:srcRect b="0" l="0" r="0" t="0"/>
          <a:stretch/>
        </p:blipFill>
        <p:spPr>
          <a:xfrm rot="-1855220">
            <a:off x="6654757" y="-1220569"/>
            <a:ext cx="4246269" cy="4161626"/>
          </a:xfrm>
          <a:prstGeom prst="rect">
            <a:avLst/>
          </a:prstGeom>
          <a:noFill/>
          <a:ln>
            <a:noFill/>
          </a:ln>
        </p:spPr>
      </p:pic>
      <p:sp>
        <p:nvSpPr>
          <p:cNvPr id="195" name="Google Shape;195;p8"/>
          <p:cNvSpPr txBox="1"/>
          <p:nvPr/>
        </p:nvSpPr>
        <p:spPr>
          <a:xfrm>
            <a:off x="1594387" y="2735122"/>
            <a:ext cx="6570104" cy="1749169"/>
          </a:xfrm>
          <a:prstGeom prst="rect">
            <a:avLst/>
          </a:prstGeom>
          <a:noFill/>
          <a:ln>
            <a:noFill/>
          </a:ln>
        </p:spPr>
        <p:txBody>
          <a:bodyPr anchorCtr="0" anchor="t" bIns="0" lIns="0" spcFirstLastPara="1" rIns="0" wrap="square" tIns="6250">
            <a:spAutoFit/>
          </a:bodyPr>
          <a:lstStyle/>
          <a:p>
            <a:pPr indent="0" lvl="0" marL="0" marR="0" rtl="0" algn="ctr">
              <a:lnSpc>
                <a:spcPct val="107916"/>
              </a:lnSpc>
              <a:spcBef>
                <a:spcPts val="0"/>
              </a:spcBef>
              <a:spcAft>
                <a:spcPts val="0"/>
              </a:spcAft>
              <a:buClr>
                <a:schemeClr val="dk1"/>
              </a:buClr>
              <a:buSzPts val="1100"/>
              <a:buFont typeface="Inter"/>
              <a:buNone/>
            </a:pPr>
            <a:r>
              <a:rPr b="1" i="0" lang="en-GB" sz="2000" u="none" cap="none" strike="noStrike">
                <a:solidFill>
                  <a:schemeClr val="dk1"/>
                </a:solidFill>
                <a:latin typeface="Inter"/>
                <a:ea typeface="Inter"/>
                <a:cs typeface="Inter"/>
                <a:sym typeface="Inter"/>
              </a:rPr>
              <a:t>We are powered both by where we have come from and the positive energy moving forward with a ‘CAN’ do attitude.</a:t>
            </a:r>
            <a:endParaRPr b="0" i="0" sz="1400" u="none" cap="none" strike="noStrike">
              <a:solidFill>
                <a:srgbClr val="000000"/>
              </a:solidFill>
              <a:latin typeface="Arial"/>
              <a:ea typeface="Arial"/>
              <a:cs typeface="Arial"/>
              <a:sym typeface="Arial"/>
            </a:endParaRPr>
          </a:p>
          <a:p>
            <a:pPr indent="0" lvl="0" marL="0" marR="0" rtl="0" algn="ctr">
              <a:lnSpc>
                <a:spcPct val="107916"/>
              </a:lnSpc>
              <a:spcBef>
                <a:spcPts val="800"/>
              </a:spcBef>
              <a:spcAft>
                <a:spcPts val="0"/>
              </a:spcAft>
              <a:buClr>
                <a:schemeClr val="dk1"/>
              </a:buClr>
              <a:buSzPts val="1100"/>
              <a:buFont typeface="Arial"/>
              <a:buNone/>
            </a:pPr>
            <a:r>
              <a:rPr b="1" i="0" lang="en-GB" sz="2000" u="none" cap="none" strike="noStrike">
                <a:solidFill>
                  <a:schemeClr val="dk1"/>
                </a:solidFill>
                <a:latin typeface="Inter"/>
                <a:ea typeface="Inter"/>
                <a:cs typeface="Inter"/>
                <a:sym typeface="Inter"/>
              </a:rPr>
              <a:t>We hope everyone we work with will be able to power up change!</a:t>
            </a:r>
            <a:endParaRPr b="1" i="0" sz="2000" u="none" cap="none" strike="noStrike">
              <a:solidFill>
                <a:srgbClr val="000000"/>
              </a:solidFill>
              <a:latin typeface="Inter"/>
              <a:ea typeface="Inter"/>
              <a:cs typeface="Inter"/>
              <a:sym typeface="Inter"/>
            </a:endParaRPr>
          </a:p>
        </p:txBody>
      </p:sp>
      <p:sp>
        <p:nvSpPr>
          <p:cNvPr id="196" name="Google Shape;196;p8"/>
          <p:cNvSpPr/>
          <p:nvPr/>
        </p:nvSpPr>
        <p:spPr>
          <a:xfrm>
            <a:off x="4692120" y="2424288"/>
            <a:ext cx="275966" cy="205253"/>
          </a:xfrm>
          <a:custGeom>
            <a:rect b="b" l="l" r="r" t="t"/>
            <a:pathLst>
              <a:path extrusionOk="0" h="416560" w="560070">
                <a:moveTo>
                  <a:pt x="540925" y="0"/>
                </a:moveTo>
                <a:lnTo>
                  <a:pt x="429515" y="0"/>
                </a:lnTo>
                <a:lnTo>
                  <a:pt x="309309" y="227218"/>
                </a:lnTo>
                <a:lnTo>
                  <a:pt x="309309" y="416322"/>
                </a:lnTo>
                <a:lnTo>
                  <a:pt x="559982" y="416322"/>
                </a:lnTo>
                <a:lnTo>
                  <a:pt x="559982" y="208161"/>
                </a:lnTo>
                <a:lnTo>
                  <a:pt x="450038" y="208161"/>
                </a:lnTo>
                <a:lnTo>
                  <a:pt x="540925" y="0"/>
                </a:lnTo>
                <a:close/>
              </a:path>
              <a:path extrusionOk="0" h="416560" w="560070">
                <a:moveTo>
                  <a:pt x="231615" y="0"/>
                </a:moveTo>
                <a:lnTo>
                  <a:pt x="120205" y="0"/>
                </a:lnTo>
                <a:lnTo>
                  <a:pt x="0" y="227218"/>
                </a:lnTo>
                <a:lnTo>
                  <a:pt x="0" y="416322"/>
                </a:lnTo>
                <a:lnTo>
                  <a:pt x="250672" y="416322"/>
                </a:lnTo>
                <a:lnTo>
                  <a:pt x="250672" y="208161"/>
                </a:lnTo>
                <a:lnTo>
                  <a:pt x="140728" y="208161"/>
                </a:lnTo>
                <a:lnTo>
                  <a:pt x="231615"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8"/>
          <p:cNvSpPr/>
          <p:nvPr/>
        </p:nvSpPr>
        <p:spPr>
          <a:xfrm>
            <a:off x="4692120" y="4648200"/>
            <a:ext cx="275966" cy="205253"/>
          </a:xfrm>
          <a:custGeom>
            <a:rect b="b" l="l" r="r" t="t"/>
            <a:pathLst>
              <a:path extrusionOk="0" h="416559" w="560070">
                <a:moveTo>
                  <a:pt x="250672" y="0"/>
                </a:moveTo>
                <a:lnTo>
                  <a:pt x="0" y="0"/>
                </a:lnTo>
                <a:lnTo>
                  <a:pt x="0" y="208161"/>
                </a:lnTo>
                <a:lnTo>
                  <a:pt x="109944" y="208161"/>
                </a:lnTo>
                <a:lnTo>
                  <a:pt x="19057" y="416322"/>
                </a:lnTo>
                <a:lnTo>
                  <a:pt x="130467" y="416322"/>
                </a:lnTo>
                <a:lnTo>
                  <a:pt x="250672" y="189104"/>
                </a:lnTo>
                <a:lnTo>
                  <a:pt x="250672" y="0"/>
                </a:lnTo>
                <a:close/>
              </a:path>
              <a:path extrusionOk="0" h="416559" w="560070">
                <a:moveTo>
                  <a:pt x="559982" y="0"/>
                </a:moveTo>
                <a:lnTo>
                  <a:pt x="309309" y="0"/>
                </a:lnTo>
                <a:lnTo>
                  <a:pt x="309309" y="208161"/>
                </a:lnTo>
                <a:lnTo>
                  <a:pt x="419254" y="208161"/>
                </a:lnTo>
                <a:lnTo>
                  <a:pt x="328366" y="416322"/>
                </a:lnTo>
                <a:lnTo>
                  <a:pt x="439777" y="416322"/>
                </a:lnTo>
                <a:lnTo>
                  <a:pt x="559982" y="189104"/>
                </a:lnTo>
                <a:lnTo>
                  <a:pt x="559982"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8" name="Google Shape;198;p8"/>
          <p:cNvPicPr preferRelativeResize="0"/>
          <p:nvPr/>
        </p:nvPicPr>
        <p:blipFill rotWithShape="1">
          <a:blip r:embed="rId6">
            <a:alphaModFix/>
          </a:blip>
          <a:srcRect b="0" l="0" r="0" t="0"/>
          <a:stretch/>
        </p:blipFill>
        <p:spPr>
          <a:xfrm rot="-8194374">
            <a:off x="-791676" y="4285904"/>
            <a:ext cx="3455508" cy="3440804"/>
          </a:xfrm>
          <a:prstGeom prst="rect">
            <a:avLst/>
          </a:prstGeom>
          <a:noFill/>
          <a:ln>
            <a:noFill/>
          </a:ln>
        </p:spPr>
      </p:pic>
      <p:sp>
        <p:nvSpPr>
          <p:cNvPr id="199" name="Google Shape;199;p8"/>
          <p:cNvSpPr txBox="1"/>
          <p:nvPr/>
        </p:nvSpPr>
        <p:spPr>
          <a:xfrm>
            <a:off x="2667969" y="4924121"/>
            <a:ext cx="4141603"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Inter"/>
              <a:buNone/>
            </a:pPr>
            <a:r>
              <a:rPr b="0" i="0" lang="en-GB" sz="1600" u="none" cap="none" strike="noStrike">
                <a:solidFill>
                  <a:srgbClr val="000000"/>
                </a:solidFill>
                <a:latin typeface="Inter"/>
                <a:ea typeface="Inter"/>
                <a:cs typeface="Inter"/>
                <a:sym typeface="Inter"/>
              </a:rPr>
              <a:t>CEO - Jerrel Jackson FRSA MIoD MA BA</a:t>
            </a:r>
            <a:endParaRPr b="0" i="0" sz="1600" u="none" cap="none" strike="noStrike">
              <a:solidFill>
                <a:srgbClr val="000000"/>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p:nvPr/>
        </p:nvSpPr>
        <p:spPr>
          <a:xfrm>
            <a:off x="3209925" y="60575"/>
            <a:ext cx="6585600" cy="8355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5" name="Google Shape;205;p9"/>
          <p:cNvSpPr txBox="1"/>
          <p:nvPr/>
        </p:nvSpPr>
        <p:spPr>
          <a:xfrm rot="723792">
            <a:off x="-46960" y="5741136"/>
            <a:ext cx="76080" cy="72016"/>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a:ea typeface="Big Shoulders Display"/>
                <a:cs typeface="Big Shoulders Display"/>
                <a:sym typeface="Big Shoulders Display"/>
              </a:rPr>
              <a:t>by</a:t>
            </a:r>
            <a:endParaRPr b="0" i="0" sz="467" u="none" cap="none" strike="noStrike">
              <a:solidFill>
                <a:srgbClr val="000000"/>
              </a:solidFill>
              <a:latin typeface="Big Shoulders Display"/>
              <a:ea typeface="Big Shoulders Display"/>
              <a:cs typeface="Big Shoulders Display"/>
              <a:sym typeface="Big Shoulders Display"/>
            </a:endParaRPr>
          </a:p>
        </p:txBody>
      </p:sp>
      <p:sp>
        <p:nvSpPr>
          <p:cNvPr id="206" name="Google Shape;206;p9"/>
          <p:cNvSpPr txBox="1"/>
          <p:nvPr>
            <p:ph type="title"/>
          </p:nvPr>
        </p:nvSpPr>
        <p:spPr>
          <a:xfrm>
            <a:off x="3250755" y="923655"/>
            <a:ext cx="5068200" cy="4692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000">
                <a:solidFill>
                  <a:srgbClr val="1D2041"/>
                </a:solidFill>
              </a:rPr>
              <a:t>DUTIES &amp; RESPONSIBILITIES</a:t>
            </a:r>
            <a:endParaRPr sz="3000"/>
          </a:p>
        </p:txBody>
      </p:sp>
      <p:sp>
        <p:nvSpPr>
          <p:cNvPr id="207" name="Google Shape;207;p9"/>
          <p:cNvSpPr txBox="1"/>
          <p:nvPr/>
        </p:nvSpPr>
        <p:spPr>
          <a:xfrm>
            <a:off x="3100125" y="1420438"/>
            <a:ext cx="6837000" cy="4593000"/>
          </a:xfrm>
          <a:prstGeom prst="rect">
            <a:avLst/>
          </a:prstGeom>
          <a:noFill/>
          <a:ln>
            <a:noFill/>
          </a:ln>
        </p:spPr>
        <p:txBody>
          <a:bodyPr anchorCtr="0" anchor="t" bIns="0" lIns="0" spcFirstLastPara="1" rIns="0" wrap="square" tIns="5625">
            <a:spAutoFit/>
          </a:bodyPr>
          <a:lstStyle/>
          <a:p>
            <a:pPr indent="0" lvl="0" marL="0" marR="0" rtl="0" algn="l">
              <a:lnSpc>
                <a:spcPct val="115000"/>
              </a:lnSpc>
              <a:spcBef>
                <a:spcPts val="225"/>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     Strategic Organisational Development</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collaborate as part the Senior Leadership Team (</a:t>
            </a:r>
            <a:r>
              <a:rPr lang="en-GB" sz="1100">
                <a:solidFill>
                  <a:schemeClr val="dk1"/>
                </a:solidFill>
                <a:latin typeface="Inter"/>
                <a:ea typeface="Inter"/>
                <a:cs typeface="Inter"/>
                <a:sym typeface="Inter"/>
              </a:rPr>
              <a:t>SL</a:t>
            </a:r>
            <a:r>
              <a:rPr b="0" i="0" lang="en-GB" sz="1100" u="none" cap="none" strike="noStrike">
                <a:solidFill>
                  <a:schemeClr val="dk1"/>
                </a:solidFill>
                <a:latin typeface="Inter"/>
                <a:ea typeface="Inter"/>
                <a:cs typeface="Inter"/>
                <a:sym typeface="Inter"/>
              </a:rPr>
              <a:t>T) to drive Arts Council England’s Investment Principles/Outcomes &amp; Let’s Create Strategy (including other governing/arms length organisations) along with the senior leadership team (SLT) and board of directors (BOD).</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work cohesively with</a:t>
            </a:r>
            <a:r>
              <a:rPr lang="en-GB" sz="1100">
                <a:solidFill>
                  <a:schemeClr val="dk1"/>
                </a:solidFill>
                <a:latin typeface="Inter"/>
                <a:ea typeface="Inter"/>
                <a:cs typeface="Inter"/>
                <a:sym typeface="Inter"/>
              </a:rPr>
              <a:t>in </a:t>
            </a:r>
            <a:r>
              <a:rPr b="0" i="0" lang="en-GB" sz="1100" u="none" cap="none" strike="noStrike">
                <a:solidFill>
                  <a:schemeClr val="dk1"/>
                </a:solidFill>
                <a:latin typeface="Inter"/>
                <a:ea typeface="Inter"/>
                <a:cs typeface="Inter"/>
                <a:sym typeface="Inter"/>
              </a:rPr>
              <a:t>the SLT to expand the breadth of the organisation's projects/services and growth strategy, whilst continuing to develop the local and national prevalence of PbC through organisational/business planning and programme development for children, young people and young adults.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be appointed as one of our Dynasim champions for our Arts Council England’s Investment Principles.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work together with the SLT to drive social value and civic change.</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collaborate with the Youth Management Board  (YMB) and Board of Directors (BOD) to develop methodologies that can be used in strategic documents and policies.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analyse efficiencies for PbC’s programmes and services, utilising embedded data management systems and supporting PbC’s team to assess impact of our services, ensuring participant satisfaction drives PbC’s work.  </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support ongoing research, monitoring and impact reporting for funders and stakeholders to support the development of the organisation.</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lead quality assurance frameworks (e.g.  ISO - Investors in People, Social Enterprise Mark, Disability Confident Employer Scheme).</a:t>
            </a:r>
            <a:endParaRPr b="0" i="0" sz="1100" u="none" cap="none" strike="noStrike">
              <a:solidFill>
                <a:schemeClr val="dk1"/>
              </a:solidFill>
              <a:latin typeface="Inter"/>
              <a:ea typeface="Inter"/>
              <a:cs typeface="Inter"/>
              <a:sym typeface="Inter"/>
            </a:endParaRPr>
          </a:p>
          <a:p>
            <a:pPr indent="-317500" lvl="0" marL="342900" marR="295275" rtl="0" algn="just">
              <a:lnSpc>
                <a:spcPct val="100000"/>
              </a:lnSpc>
              <a:spcBef>
                <a:spcPts val="285"/>
              </a:spcBef>
              <a:spcAft>
                <a:spcPts val="0"/>
              </a:spcAft>
              <a:buClr>
                <a:srgbClr val="1D2041"/>
              </a:buClr>
              <a:buSzPts val="400"/>
              <a:buFont typeface="Inter Thin"/>
              <a:buNone/>
            </a:pPr>
            <a:r>
              <a:t/>
            </a:r>
            <a:endParaRPr b="0" i="0" sz="1100" u="none" cap="none" strike="noStrike">
              <a:solidFill>
                <a:srgbClr val="000000"/>
              </a:solidFill>
              <a:highlight>
                <a:schemeClr val="lt1"/>
              </a:highlight>
              <a:latin typeface="Inter"/>
              <a:ea typeface="Inter"/>
              <a:cs typeface="Inter"/>
              <a:sym typeface="Inter"/>
            </a:endParaRPr>
          </a:p>
        </p:txBody>
      </p:sp>
      <p:sp>
        <p:nvSpPr>
          <p:cNvPr id="208" name="Google Shape;208;p9"/>
          <p:cNvSpPr txBox="1"/>
          <p:nvPr/>
        </p:nvSpPr>
        <p:spPr>
          <a:xfrm>
            <a:off x="7085065" y="657440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209" name="Google Shape;209;p9"/>
          <p:cNvPicPr preferRelativeResize="0"/>
          <p:nvPr/>
        </p:nvPicPr>
        <p:blipFill rotWithShape="1">
          <a:blip r:embed="rId4">
            <a:alphaModFix/>
          </a:blip>
          <a:srcRect b="0" l="0" r="0" t="0"/>
          <a:stretch/>
        </p:blipFill>
        <p:spPr>
          <a:xfrm rot="-248645">
            <a:off x="-3699117" y="245031"/>
            <a:ext cx="5296761" cy="5296761"/>
          </a:xfrm>
          <a:prstGeom prst="rect">
            <a:avLst/>
          </a:prstGeom>
          <a:noFill/>
          <a:ln>
            <a:noFill/>
          </a:ln>
        </p:spPr>
      </p:pic>
      <p:pic>
        <p:nvPicPr>
          <p:cNvPr id="210" name="Google Shape;210;p9"/>
          <p:cNvPicPr preferRelativeResize="0"/>
          <p:nvPr/>
        </p:nvPicPr>
        <p:blipFill rotWithShape="1">
          <a:blip r:embed="rId5">
            <a:alphaModFix/>
          </a:blip>
          <a:srcRect b="0" l="0" r="0" t="0"/>
          <a:stretch/>
        </p:blipFill>
        <p:spPr>
          <a:xfrm>
            <a:off x="-2527002" y="-1972546"/>
            <a:ext cx="5694758" cy="5694758"/>
          </a:xfrm>
          <a:prstGeom prst="rect">
            <a:avLst/>
          </a:prstGeom>
          <a:noFill/>
          <a:ln>
            <a:noFill/>
          </a:ln>
        </p:spPr>
      </p:pic>
      <p:pic>
        <p:nvPicPr>
          <p:cNvPr id="211" name="Google Shape;211;p9"/>
          <p:cNvPicPr preferRelativeResize="0"/>
          <p:nvPr/>
        </p:nvPicPr>
        <p:blipFill rotWithShape="1">
          <a:blip r:embed="rId6">
            <a:alphaModFix/>
          </a:blip>
          <a:srcRect b="0" l="0" r="0" t="0"/>
          <a:stretch/>
        </p:blipFill>
        <p:spPr>
          <a:xfrm rot="-977699">
            <a:off x="-366370" y="1524945"/>
            <a:ext cx="3487874" cy="3420240"/>
          </a:xfrm>
          <a:prstGeom prst="rect">
            <a:avLst/>
          </a:prstGeom>
          <a:noFill/>
          <a:ln>
            <a:noFill/>
          </a:ln>
        </p:spPr>
      </p:pic>
      <p:pic>
        <p:nvPicPr>
          <p:cNvPr id="212" name="Google Shape;212;p9"/>
          <p:cNvPicPr preferRelativeResize="0"/>
          <p:nvPr/>
        </p:nvPicPr>
        <p:blipFill rotWithShape="1">
          <a:blip r:embed="rId7">
            <a:alphaModFix/>
          </a:blip>
          <a:srcRect b="0" l="0" r="0" t="0"/>
          <a:stretch/>
        </p:blipFill>
        <p:spPr>
          <a:xfrm flipH="1">
            <a:off x="-1099561" y="723455"/>
            <a:ext cx="4350318" cy="3518852"/>
          </a:xfrm>
          <a:prstGeom prst="rect">
            <a:avLst/>
          </a:prstGeom>
          <a:noFill/>
          <a:ln>
            <a:noFill/>
          </a:ln>
        </p:spPr>
      </p:pic>
      <p:sp>
        <p:nvSpPr>
          <p:cNvPr id="213" name="Google Shape;213;p9"/>
          <p:cNvSpPr txBox="1"/>
          <p:nvPr/>
        </p:nvSpPr>
        <p:spPr>
          <a:xfrm>
            <a:off x="3407825" y="224375"/>
            <a:ext cx="62622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600"/>
              <a:buFont typeface="Arial"/>
              <a:buNone/>
            </a:pPr>
            <a:r>
              <a:rPr b="1" i="0" lang="en-GB" sz="3300" u="none" cap="none" strike="noStrike">
                <a:solidFill>
                  <a:schemeClr val="lt1"/>
                </a:solidFill>
                <a:latin typeface="Big Shoulders Display"/>
                <a:ea typeface="Big Shoulders Display"/>
                <a:cs typeface="Big Shoulders Display"/>
                <a:sym typeface="Big Shoulders Display"/>
              </a:rPr>
              <a:t>HEAD OF DEVELOPMENT</a:t>
            </a:r>
            <a:endParaRPr b="0" i="0" sz="2700" u="none" cap="none" strike="noStrike">
              <a:solidFill>
                <a:srgbClr val="000000"/>
              </a:solidFill>
              <a:latin typeface="Big Shoulders Display"/>
              <a:ea typeface="Big Shoulders Display"/>
              <a:cs typeface="Big Shoulders Display"/>
              <a:sym typeface="Big Shoulders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2022-06-16T15:32:26Z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2022-06-16T00:00:00Z</vt:filetime>
  </property>
  <property fmtid="{D5CDD505-2E9C-101B-9397-08002B2CF9AE}" pid="3" name="Creator">
    <vt:lpwstr>Adobe InDesign 17.2 (Macintosh)</vt:lpwstr>
  </property>
  <property fmtid="{D5CDD505-2E9C-101B-9397-08002B2CF9AE}" pid="4" name="LastSaved">
    <vt:filetime>2022-06-16T00:00:00Z</vt:filetime>
  </property>
</Properties>
</file>