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906000"/>
  <p:notesSz cx="20104100" cy="11309350"/>
  <p:embeddedFontLst>
    <p:embeddedFont>
      <p:font typeface="Big Shoulders Black"/>
      <p:bold r:id="rId20"/>
    </p:embeddedFont>
    <p:embeddedFont>
      <p:font typeface="Inter SemiBold"/>
      <p:regular r:id="rId21"/>
      <p:bold r:id="rId22"/>
      <p:italic r:id="rId23"/>
      <p:boldItalic r:id="rId24"/>
    </p:embeddedFont>
    <p:embeddedFont>
      <p:font typeface="Inter"/>
      <p:regular r:id="rId25"/>
      <p:bold r:id="rId26"/>
      <p:italic r:id="rId27"/>
      <p:boldItalic r:id="rId28"/>
    </p:embeddedFont>
    <p:embeddedFont>
      <p:font typeface="Montserrat Medium"/>
      <p:regular r:id="rId29"/>
      <p:bold r:id="rId30"/>
      <p:italic r:id="rId31"/>
      <p:boldItalic r:id="rId32"/>
    </p:embeddedFont>
    <p:embeddedFont>
      <p:font typeface="Big Shoulders SemiBold"/>
      <p:regular r:id="rId33"/>
      <p:bold r:id="rId34"/>
    </p:embeddedFont>
    <p:embeddedFont>
      <p:font typeface="Big Shoulders ExtraBold"/>
      <p:bold r:id="rId35"/>
    </p:embeddedFont>
    <p:embeddedFont>
      <p:font typeface="Big Shoulder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
          <p15:clr>
            <a:srgbClr val="A4A3A4"/>
          </p15:clr>
        </p15:guide>
        <p15:guide id="2" pos="1064">
          <p15:clr>
            <a:srgbClr val="A4A3A4"/>
          </p15:clr>
        </p15:guide>
      </p15:sldGuideLst>
    </p:ext>
    <p:ext uri="GoogleSlidesCustomDataVersion2">
      <go:slidesCustomData xmlns:go="http://customooxmlschemas.google.com/" r:id="rId38" roundtripDataSignature="AMtx7mhA9o8KXWem7GS7AyQUhKsW3ZJx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E11A9A-6E7A-4456-B1AA-E6FCA64AFCC6}">
  <a:tblStyle styleId="{E3E11A9A-6E7A-4456-B1AA-E6FCA64AFCC6}"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 orient="horz"/>
        <p:guide pos="10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igShouldersBlack-bold.fntdata"/><Relationship Id="rId22" Type="http://schemas.openxmlformats.org/officeDocument/2006/relationships/font" Target="fonts/InterSemiBold-bold.fntdata"/><Relationship Id="rId21" Type="http://schemas.openxmlformats.org/officeDocument/2006/relationships/font" Target="fonts/InterSemiBold-regular.fntdata"/><Relationship Id="rId24" Type="http://schemas.openxmlformats.org/officeDocument/2006/relationships/font" Target="fonts/InterSemiBold-boldItalic.fntdata"/><Relationship Id="rId23" Type="http://schemas.openxmlformats.org/officeDocument/2006/relationships/font" Target="fonts/Inter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bold.fntdata"/><Relationship Id="rId25" Type="http://schemas.openxmlformats.org/officeDocument/2006/relationships/font" Target="fonts/Inter-regular.fntdata"/><Relationship Id="rId28" Type="http://schemas.openxmlformats.org/officeDocument/2006/relationships/font" Target="fonts/Inter-boldItalic.fntdata"/><Relationship Id="rId27" Type="http://schemas.openxmlformats.org/officeDocument/2006/relationships/font" Target="fonts/Int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33" Type="http://schemas.openxmlformats.org/officeDocument/2006/relationships/font" Target="fonts/BigShouldersSemiBold-regular.fntdata"/><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35" Type="http://schemas.openxmlformats.org/officeDocument/2006/relationships/font" Target="fonts/BigShouldersExtraBold-bold.fntdata"/><Relationship Id="rId12" Type="http://schemas.openxmlformats.org/officeDocument/2006/relationships/slide" Target="slides/slide6.xml"/><Relationship Id="rId34" Type="http://schemas.openxmlformats.org/officeDocument/2006/relationships/font" Target="fonts/BigShouldersSemiBold-bold.fntdata"/><Relationship Id="rId15" Type="http://schemas.openxmlformats.org/officeDocument/2006/relationships/slide" Target="slides/slide9.xml"/><Relationship Id="rId37" Type="http://schemas.openxmlformats.org/officeDocument/2006/relationships/font" Target="fonts/BigShoulders-bold.fntdata"/><Relationship Id="rId14" Type="http://schemas.openxmlformats.org/officeDocument/2006/relationships/slide" Target="slides/slide8.xml"/><Relationship Id="rId36" Type="http://schemas.openxmlformats.org/officeDocument/2006/relationships/font" Target="fonts/BigShoulders-regular.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c0a3dcca61_0_2: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c0a3dcca61_0_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0: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1: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c0a3dcca61_0_53: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1c0a3dcca61_0_5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2d38c539d_0_19: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g352d38c539d_0_19: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5: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640"/>
              <a:buFont typeface="Calibri"/>
              <a:buNone/>
            </a:pPr>
            <a:r>
              <a:t/>
            </a:r>
            <a:endParaRPr/>
          </a:p>
        </p:txBody>
      </p:sp>
      <p:sp>
        <p:nvSpPr>
          <p:cNvPr id="143" name="Google Shape;143;p7: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8: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91ca417d1_3_8: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2791ca417d1_3_8: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6"/>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Black"/>
                <a:ea typeface="Big Shoulders Black"/>
                <a:cs typeface="Big Shoulders Black"/>
                <a:sym typeface="Big Shoulder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7"/>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17"/>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18"/>
          <p:cNvSpPr txBox="1"/>
          <p:nvPr>
            <p:ph type="ctrTitle"/>
          </p:nvPr>
        </p:nvSpPr>
        <p:spPr>
          <a:xfrm>
            <a:off x="742950" y="2125980"/>
            <a:ext cx="8420100" cy="7925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subTitle"/>
          </p:nvPr>
        </p:nvSpPr>
        <p:spPr>
          <a:xfrm>
            <a:off x="1485900" y="3840480"/>
            <a:ext cx="693420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9"/>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Black"/>
                <a:ea typeface="Big Shoulders Black"/>
                <a:cs typeface="Big Shoulders Black"/>
                <a:sym typeface="Big Shoulder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49530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19"/>
          <p:cNvSpPr txBox="1"/>
          <p:nvPr>
            <p:ph idx="2" type="body"/>
          </p:nvPr>
        </p:nvSpPr>
        <p:spPr>
          <a:xfrm>
            <a:off x="510159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Black"/>
                <a:ea typeface="Big Shoulders Black"/>
                <a:cs typeface="Big Shoulders Black"/>
                <a:sym typeface="Big Shoulder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5"/>
          <p:cNvSpPr/>
          <p:nvPr/>
        </p:nvSpPr>
        <p:spPr>
          <a:xfrm>
            <a:off x="371477" y="5951876"/>
            <a:ext cx="9163206" cy="0"/>
          </a:xfrm>
          <a:custGeom>
            <a:rect b="b" l="l" r="r" t="t"/>
            <a:pathLst>
              <a:path extrusionOk="0" h="120000" w="18596610">
                <a:moveTo>
                  <a:pt x="0" y="0"/>
                </a:moveTo>
                <a:lnTo>
                  <a:pt x="18596292" y="0"/>
                </a:lnTo>
              </a:path>
            </a:pathLst>
          </a:custGeom>
          <a:noFill/>
          <a:ln cap="flat" cmpd="sng" w="9525">
            <a:solidFill>
              <a:srgbClr val="343A4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5"/>
          <p:cNvSpPr txBox="1"/>
          <p:nvPr>
            <p:ph type="title"/>
          </p:nvPr>
        </p:nvSpPr>
        <p:spPr>
          <a:xfrm>
            <a:off x="565166" y="1763406"/>
            <a:ext cx="1038785" cy="79252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5150" u="none" cap="none" strike="noStrike">
                <a:solidFill>
                  <a:schemeClr val="lt1"/>
                </a:solidFill>
                <a:latin typeface="Big Shoulders Black"/>
                <a:ea typeface="Big Shoulders Black"/>
                <a:cs typeface="Big Shoulders Black"/>
                <a:sym typeface="Big Shoulder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5"/>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4" name="Google Shape;14;p15"/>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5"/>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15"/>
          <p:cNvPicPr preferRelativeResize="0"/>
          <p:nvPr/>
        </p:nvPicPr>
        <p:blipFill rotWithShape="1">
          <a:blip r:embed="rId1">
            <a:alphaModFix/>
          </a:blip>
          <a:srcRect b="0" l="0" r="0" t="0"/>
          <a:stretch/>
        </p:blipFill>
        <p:spPr>
          <a:xfrm>
            <a:off x="355279" y="6059047"/>
            <a:ext cx="717682" cy="5995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poweredbycan.org/"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poweredbycan.org/" TargetMode="Externa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hyperlink" Target="http://www.poweredbycan.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35.png"/><Relationship Id="rId7" Type="http://schemas.openxmlformats.org/officeDocument/2006/relationships/hyperlink" Target="https://89d77627055430.uk.deputy.com/jo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www.poweredbycan.org/" TargetMode="Externa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hyperlink" Target="http://www.poweredbyca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poweredbycan.org/" TargetMode="External"/><Relationship Id="rId4" Type="http://schemas.openxmlformats.org/officeDocument/2006/relationships/image" Target="../media/image3.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poweredbycan.org/" TargetMode="External"/><Relationship Id="rId4" Type="http://schemas.openxmlformats.org/officeDocument/2006/relationships/image" Target="../media/image13.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oweredbycan.org/" TargetMode="External"/><Relationship Id="rId4"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15.jpg"/><Relationship Id="rId7" Type="http://schemas.openxmlformats.org/officeDocument/2006/relationships/image" Target="../media/image9.jp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hyperlink" Target="http://www.poweredbyca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33.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poweredbycan.org/" TargetMode="External"/><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24.png"/><Relationship Id="rId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c0a3dcca61_0_2"/>
          <p:cNvSpPr/>
          <p:nvPr/>
        </p:nvSpPr>
        <p:spPr>
          <a:xfrm>
            <a:off x="0" y="0"/>
            <a:ext cx="9901269" cy="6870044"/>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g1c0a3dcca61_0_2"/>
          <p:cNvSpPr txBox="1"/>
          <p:nvPr/>
        </p:nvSpPr>
        <p:spPr>
          <a:xfrm>
            <a:off x="281106" y="3486570"/>
            <a:ext cx="4095600" cy="5544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547"/>
              <a:buFont typeface="Arial"/>
              <a:buNone/>
            </a:pPr>
            <a:r>
              <a:rPr b="1" i="0" lang="en-GB" sz="3547" u="none" cap="none" strike="noStrike">
                <a:solidFill>
                  <a:srgbClr val="1D2041"/>
                </a:solidFill>
                <a:latin typeface="Big Shoulders Black"/>
                <a:ea typeface="Big Shoulders Black"/>
                <a:cs typeface="Big Shoulders Black"/>
                <a:sym typeface="Big Shoulders Black"/>
              </a:rPr>
              <a:t>CHARGING UP CHANGE!</a:t>
            </a:r>
            <a:endParaRPr b="0" i="0" sz="3547" u="none" cap="none" strike="noStrike">
              <a:solidFill>
                <a:srgbClr val="000000"/>
              </a:solidFill>
              <a:latin typeface="Big Shoulders Black"/>
              <a:ea typeface="Big Shoulders Black"/>
              <a:cs typeface="Big Shoulders Black"/>
              <a:sym typeface="Big Shoulders Black"/>
            </a:endParaRPr>
          </a:p>
        </p:txBody>
      </p:sp>
      <p:sp>
        <p:nvSpPr>
          <p:cNvPr id="53" name="Google Shape;53;g1c0a3dcca61_0_2"/>
          <p:cNvSpPr txBox="1"/>
          <p:nvPr/>
        </p:nvSpPr>
        <p:spPr>
          <a:xfrm>
            <a:off x="147217" y="6023543"/>
            <a:ext cx="4840800" cy="849600"/>
          </a:xfrm>
          <a:prstGeom prst="rect">
            <a:avLst/>
          </a:prstGeom>
          <a:noFill/>
          <a:ln>
            <a:noFill/>
          </a:ln>
        </p:spPr>
        <p:txBody>
          <a:bodyPr anchorCtr="0" anchor="t" bIns="0" lIns="0" spcFirstLastPara="1" rIns="0" wrap="square" tIns="114500">
            <a:spAutoFit/>
          </a:bodyPr>
          <a:lstStyle/>
          <a:p>
            <a:pPr indent="0" lvl="0" marL="6257" marR="0" rtl="0" algn="l">
              <a:lnSpc>
                <a:spcPct val="100000"/>
              </a:lnSpc>
              <a:spcBef>
                <a:spcPts val="0"/>
              </a:spcBef>
              <a:spcAft>
                <a:spcPts val="0"/>
              </a:spcAft>
              <a:buClr>
                <a:srgbClr val="000000"/>
              </a:buClr>
              <a:buSzPts val="2956"/>
              <a:buFont typeface="Arial"/>
              <a:buNone/>
            </a:pPr>
            <a:r>
              <a:rPr b="1" i="0" lang="en-GB" sz="2956" u="none" cap="none" strike="noStrike">
                <a:solidFill>
                  <a:srgbClr val="1D2041"/>
                </a:solidFill>
                <a:latin typeface="Big Shoulders SemiBold"/>
                <a:ea typeface="Big Shoulders SemiBold"/>
                <a:cs typeface="Big Shoulders SemiBold"/>
                <a:sym typeface="Big Shoulders SemiBold"/>
              </a:rPr>
              <a:t>JOB DESCRIPTION &amp; SPECIFICATION</a:t>
            </a:r>
            <a:endParaRPr b="1" i="0" sz="2956" u="none" cap="none" strike="noStrike">
              <a:solidFill>
                <a:srgbClr val="000000"/>
              </a:solidFill>
              <a:latin typeface="Big Shoulders SemiBold"/>
              <a:ea typeface="Big Shoulders SemiBold"/>
              <a:cs typeface="Big Shoulders SemiBold"/>
              <a:sym typeface="Big Shoulders SemiBold"/>
            </a:endParaRPr>
          </a:p>
          <a:p>
            <a:pPr indent="0" lvl="0" marL="6257" marR="197105" rtl="0" algn="l">
              <a:lnSpc>
                <a:spcPct val="117343"/>
              </a:lnSpc>
              <a:spcBef>
                <a:spcPts val="431"/>
              </a:spcBef>
              <a:spcAft>
                <a:spcPts val="0"/>
              </a:spcAft>
              <a:buClr>
                <a:srgbClr val="000000"/>
              </a:buClr>
              <a:buSzPts val="1453"/>
              <a:buFont typeface="Arial"/>
              <a:buNone/>
            </a:pPr>
            <a:r>
              <a:rPr b="0" i="0" lang="en-GB" sz="1453" u="none" cap="none" strike="noStrike">
                <a:solidFill>
                  <a:srgbClr val="0484AF"/>
                </a:solidFill>
                <a:latin typeface="Montserrat Medium"/>
                <a:ea typeface="Montserrat Medium"/>
                <a:cs typeface="Montserrat Medium"/>
                <a:sym typeface="Montserrat Medium"/>
              </a:rPr>
              <a:t>DEADLINE: 27th June 2025</a:t>
            </a:r>
            <a:endParaRPr b="0" i="0" sz="1453" u="none" cap="none" strike="noStrike">
              <a:solidFill>
                <a:srgbClr val="000000"/>
              </a:solidFill>
              <a:latin typeface="Montserrat Medium"/>
              <a:ea typeface="Montserrat Medium"/>
              <a:cs typeface="Montserrat Medium"/>
              <a:sym typeface="Montserrat Medium"/>
            </a:endParaRPr>
          </a:p>
        </p:txBody>
      </p:sp>
      <p:pic>
        <p:nvPicPr>
          <p:cNvPr id="54" name="Google Shape;54;g1c0a3dcca61_0_2"/>
          <p:cNvPicPr preferRelativeResize="0"/>
          <p:nvPr/>
        </p:nvPicPr>
        <p:blipFill rotWithShape="1">
          <a:blip r:embed="rId3">
            <a:alphaModFix/>
          </a:blip>
          <a:srcRect b="0" l="0" r="0" t="0"/>
          <a:stretch/>
        </p:blipFill>
        <p:spPr>
          <a:xfrm>
            <a:off x="6905415" y="-1046154"/>
            <a:ext cx="5694758" cy="5694758"/>
          </a:xfrm>
          <a:prstGeom prst="rect">
            <a:avLst/>
          </a:prstGeom>
          <a:noFill/>
          <a:ln>
            <a:noFill/>
          </a:ln>
        </p:spPr>
      </p:pic>
      <p:pic>
        <p:nvPicPr>
          <p:cNvPr id="55" name="Google Shape;55;g1c0a3dcca61_0_2"/>
          <p:cNvPicPr preferRelativeResize="0"/>
          <p:nvPr/>
        </p:nvPicPr>
        <p:blipFill rotWithShape="1">
          <a:blip r:embed="rId4">
            <a:alphaModFix/>
          </a:blip>
          <a:srcRect b="0" l="0" r="0" t="0"/>
          <a:stretch/>
        </p:blipFill>
        <p:spPr>
          <a:xfrm rot="-248645">
            <a:off x="3334496" y="-1544783"/>
            <a:ext cx="5296761" cy="5296761"/>
          </a:xfrm>
          <a:prstGeom prst="rect">
            <a:avLst/>
          </a:prstGeom>
          <a:noFill/>
          <a:ln>
            <a:noFill/>
          </a:ln>
        </p:spPr>
      </p:pic>
      <p:pic>
        <p:nvPicPr>
          <p:cNvPr id="56" name="Google Shape;56;g1c0a3dcca61_0_2"/>
          <p:cNvPicPr preferRelativeResize="0"/>
          <p:nvPr/>
        </p:nvPicPr>
        <p:blipFill rotWithShape="1">
          <a:blip r:embed="rId5">
            <a:alphaModFix/>
          </a:blip>
          <a:srcRect b="0" l="0" r="0" t="0"/>
          <a:stretch/>
        </p:blipFill>
        <p:spPr>
          <a:xfrm rot="-977698">
            <a:off x="4905965" y="3216219"/>
            <a:ext cx="5132181" cy="5032666"/>
          </a:xfrm>
          <a:prstGeom prst="rect">
            <a:avLst/>
          </a:prstGeom>
          <a:noFill/>
          <a:ln>
            <a:noFill/>
          </a:ln>
        </p:spPr>
      </p:pic>
      <p:pic>
        <p:nvPicPr>
          <p:cNvPr id="57" name="Google Shape;57;g1c0a3dcca61_0_2"/>
          <p:cNvPicPr preferRelativeResize="0"/>
          <p:nvPr/>
        </p:nvPicPr>
        <p:blipFill rotWithShape="1">
          <a:blip r:embed="rId6">
            <a:alphaModFix/>
          </a:blip>
          <a:srcRect b="0" l="0" r="0" t="0"/>
          <a:stretch/>
        </p:blipFill>
        <p:spPr>
          <a:xfrm>
            <a:off x="4227449" y="513342"/>
            <a:ext cx="6489196" cy="5510211"/>
          </a:xfrm>
          <a:prstGeom prst="rect">
            <a:avLst/>
          </a:prstGeom>
          <a:noFill/>
          <a:ln>
            <a:noFill/>
          </a:ln>
        </p:spPr>
      </p:pic>
      <p:pic>
        <p:nvPicPr>
          <p:cNvPr id="58" name="Google Shape;58;g1c0a3dcca61_0_2"/>
          <p:cNvPicPr preferRelativeResize="0"/>
          <p:nvPr/>
        </p:nvPicPr>
        <p:blipFill rotWithShape="1">
          <a:blip r:embed="rId7">
            <a:alphaModFix/>
          </a:blip>
          <a:srcRect b="0" l="0" r="0" t="0"/>
          <a:stretch/>
        </p:blipFill>
        <p:spPr>
          <a:xfrm>
            <a:off x="147236" y="791925"/>
            <a:ext cx="3156618" cy="2637075"/>
          </a:xfrm>
          <a:prstGeom prst="rect">
            <a:avLst/>
          </a:prstGeom>
          <a:noFill/>
          <a:ln>
            <a:noFill/>
          </a:ln>
        </p:spPr>
      </p:pic>
      <p:sp>
        <p:nvSpPr>
          <p:cNvPr id="59" name="Google Shape;59;g1c0a3dcca61_0_2"/>
          <p:cNvSpPr/>
          <p:nvPr/>
        </p:nvSpPr>
        <p:spPr>
          <a:xfrm>
            <a:off x="190925" y="4152769"/>
            <a:ext cx="4276200" cy="17685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1c0a3dcca61_0_2"/>
          <p:cNvSpPr txBox="1"/>
          <p:nvPr/>
        </p:nvSpPr>
        <p:spPr>
          <a:xfrm>
            <a:off x="371525" y="4328760"/>
            <a:ext cx="4095600" cy="140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47"/>
              <a:buFont typeface="Arial"/>
              <a:buNone/>
            </a:pPr>
            <a:r>
              <a:rPr b="1" lang="en-GB" sz="3047">
                <a:solidFill>
                  <a:srgbClr val="FFFFFF"/>
                </a:solidFill>
                <a:latin typeface="Big Shoulders Black"/>
                <a:ea typeface="Big Shoulders Black"/>
                <a:cs typeface="Big Shoulders Black"/>
                <a:sym typeface="Big Shoulders Black"/>
              </a:rPr>
              <a:t>Arts and Culture Producer - Apprenticeship</a:t>
            </a:r>
            <a:endParaRPr b="1" i="0" sz="1247" u="none" cap="none" strike="noStrike">
              <a:solidFill>
                <a:srgbClr val="FFFFFF"/>
              </a:solidFill>
              <a:latin typeface="Big Shoulders Black"/>
              <a:ea typeface="Big Shoulders Black"/>
              <a:cs typeface="Big Shoulders Black"/>
              <a:sym typeface="Big Shoulders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217" name="Google Shape;217;p10"/>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18" name="Google Shape;218;p10"/>
          <p:cNvSpPr txBox="1"/>
          <p:nvPr/>
        </p:nvSpPr>
        <p:spPr>
          <a:xfrm>
            <a:off x="256353" y="159535"/>
            <a:ext cx="6601500" cy="6144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Black"/>
                <a:ea typeface="Big Shoulders Black"/>
                <a:cs typeface="Big Shoulders Black"/>
                <a:sym typeface="Big Shoulders Black"/>
              </a:rPr>
              <a:t>DUTIES &amp; RESPONSIBILITIES</a:t>
            </a:r>
            <a:endParaRPr b="1" i="0" sz="3941" u="none" cap="none" strike="noStrike">
              <a:solidFill>
                <a:schemeClr val="lt1"/>
              </a:solidFill>
              <a:latin typeface="Big Shoulders Black"/>
              <a:ea typeface="Big Shoulders Black"/>
              <a:cs typeface="Big Shoulders Black"/>
              <a:sym typeface="Big Shoulders Black"/>
            </a:endParaRPr>
          </a:p>
        </p:txBody>
      </p:sp>
      <p:pic>
        <p:nvPicPr>
          <p:cNvPr id="219" name="Google Shape;219;p10"/>
          <p:cNvPicPr preferRelativeResize="0"/>
          <p:nvPr/>
        </p:nvPicPr>
        <p:blipFill rotWithShape="1">
          <a:blip r:embed="rId4">
            <a:alphaModFix/>
          </a:blip>
          <a:srcRect b="0" l="0" r="0" t="0"/>
          <a:stretch/>
        </p:blipFill>
        <p:spPr>
          <a:xfrm>
            <a:off x="6985875" y="-164650"/>
            <a:ext cx="6059201" cy="5351882"/>
          </a:xfrm>
          <a:prstGeom prst="rect">
            <a:avLst/>
          </a:prstGeom>
          <a:noFill/>
          <a:ln>
            <a:noFill/>
          </a:ln>
        </p:spPr>
      </p:pic>
      <p:sp>
        <p:nvSpPr>
          <p:cNvPr id="220" name="Google Shape;220;p10"/>
          <p:cNvSpPr txBox="1"/>
          <p:nvPr/>
        </p:nvSpPr>
        <p:spPr>
          <a:xfrm>
            <a:off x="256350" y="526075"/>
            <a:ext cx="6826200" cy="5058900"/>
          </a:xfrm>
          <a:prstGeom prst="rect">
            <a:avLst/>
          </a:prstGeom>
          <a:noFill/>
          <a:ln>
            <a:noFill/>
          </a:ln>
        </p:spPr>
        <p:txBody>
          <a:bodyPr anchorCtr="0" anchor="t" bIns="0" lIns="0" spcFirstLastPara="1" rIns="0" wrap="square" tIns="5625">
            <a:spAutoFit/>
          </a:bodyPr>
          <a:lstStyle/>
          <a:p>
            <a:pPr indent="0" lvl="0" marL="9271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t/>
            </a:r>
            <a:endParaRPr b="1" i="0" sz="1100" u="none" cap="none" strike="noStrike">
              <a:solidFill>
                <a:srgbClr val="1D204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Partnership and Networking </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a:t>
            </a:r>
            <a:r>
              <a:rPr lang="en-GB" sz="1100">
                <a:solidFill>
                  <a:schemeClr val="dk1"/>
                </a:solidFill>
                <a:latin typeface="Inter"/>
                <a:ea typeface="Inter"/>
                <a:cs typeface="Inter"/>
                <a:sym typeface="Inter"/>
              </a:rPr>
              <a:t>work</a:t>
            </a:r>
            <a:r>
              <a:rPr b="0" i="0" lang="en-GB" sz="1100" u="none" cap="none" strike="noStrike">
                <a:solidFill>
                  <a:schemeClr val="dk1"/>
                </a:solidFill>
                <a:latin typeface="Inter"/>
                <a:ea typeface="Inter"/>
                <a:cs typeface="Inter"/>
                <a:sym typeface="Inter"/>
              </a:rPr>
              <a:t> with Service Manager (Arts, Culture &amp; Civic Change) and Programme &amp; Projects Director to create partnerships with arts and culture organisations that can support children, young people and young adults in our projects.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collaborate on forming connections with organisations locally, regionally and nationally that may either provide or encourage arts and culture for children, young people and young adults.</a:t>
            </a:r>
            <a:endParaRPr b="0" i="0" sz="1100" u="none" cap="none" strike="noStrike">
              <a:solidFill>
                <a:schemeClr val="dk1"/>
              </a:solidFill>
              <a:latin typeface="Inter"/>
              <a:ea typeface="Inter"/>
              <a:cs typeface="Inter"/>
              <a:sym typeface="Inter"/>
            </a:endParaRPr>
          </a:p>
          <a:p>
            <a:pPr indent="-298450" lvl="0" marL="457200" marR="489915"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develop relationships and partnerships across identified Priority Places/Leveling Up for Culture, with key stakeholders  including local authorities, schools, health authorities and youth services.</a:t>
            </a:r>
            <a:endParaRPr b="1" i="0" sz="1100" u="none" cap="none" strike="noStrike">
              <a:solidFill>
                <a:schemeClr val="dk1"/>
              </a:solidFill>
              <a:latin typeface="Inter"/>
              <a:ea typeface="Inter"/>
              <a:cs typeface="Inter"/>
              <a:sym typeface="Inter"/>
            </a:endParaRPr>
          </a:p>
          <a:p>
            <a:pPr indent="-298450" lvl="0" marL="457200" marR="489915"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co-ordinate and oversee the work of freelance facilitators and artists to ensure the aims and standards of the projects are met to enable delivery. </a:t>
            </a:r>
            <a:endParaRPr b="0" i="0" sz="1100" u="none" cap="none" strike="noStrike">
              <a:solidFill>
                <a:schemeClr val="dk1"/>
              </a:solidFill>
              <a:latin typeface="Inter"/>
              <a:ea typeface="Inter"/>
              <a:cs typeface="Inter"/>
              <a:sym typeface="Inter"/>
            </a:endParaRPr>
          </a:p>
          <a:p>
            <a:pPr indent="45720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Administration and Communication</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Be responsible for completing all relevant paperwork in alignment with PbC’S policies and procedures.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support the monitoring and evaluation of participant journey’s and programme impact for internal and external reporting.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communicate effectively with PbC Development, Marketing and Income Generation team to align external communications and enable programme sustainability and growth according to participant need and demonstrating rating impact.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provide development and learning to members of the Youth Management Board (YMB).</a:t>
            </a:r>
            <a:endParaRPr b="1" i="0" sz="1100" u="none" cap="none" strike="noStrike">
              <a:solidFill>
                <a:schemeClr val="dk1"/>
              </a:solidFill>
              <a:latin typeface="Inter"/>
              <a:ea typeface="Inter"/>
              <a:cs typeface="Inter"/>
              <a:sym typeface="Inter"/>
            </a:endParaRPr>
          </a:p>
          <a:p>
            <a:pPr indent="-95922" lvl="0" marL="175204" marR="2503" rtl="0" algn="l">
              <a:lnSpc>
                <a:spcPct val="115000"/>
              </a:lnSpc>
              <a:spcBef>
                <a:spcPts val="44"/>
              </a:spcBef>
              <a:spcAft>
                <a:spcPts val="0"/>
              </a:spcAft>
              <a:buClr>
                <a:srgbClr val="000000"/>
              </a:buClr>
              <a:buSzPts val="1150"/>
              <a:buFont typeface="Arial"/>
              <a:buNone/>
            </a:pPr>
            <a:r>
              <a:t/>
            </a: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1"/>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226" name="Google Shape;226;p11"/>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27" name="Google Shape;227;p11"/>
          <p:cNvSpPr txBox="1"/>
          <p:nvPr/>
        </p:nvSpPr>
        <p:spPr>
          <a:xfrm>
            <a:off x="125700" y="593325"/>
            <a:ext cx="6956400" cy="4713900"/>
          </a:xfrm>
          <a:prstGeom prst="rect">
            <a:avLst/>
          </a:prstGeom>
          <a:noFill/>
          <a:ln>
            <a:noFill/>
          </a:ln>
        </p:spPr>
        <p:txBody>
          <a:bodyPr anchorCtr="0" anchor="t" bIns="0" lIns="0" spcFirstLastPara="1" rIns="0" wrap="square" tIns="5625">
            <a:spAutoFit/>
          </a:bodyPr>
          <a:lstStyle/>
          <a:p>
            <a:pPr indent="0" lvl="0" marL="0" marR="210820" rtl="0" algn="l">
              <a:lnSpc>
                <a:spcPct val="100000"/>
              </a:lnSpc>
              <a:spcBef>
                <a:spcPts val="285"/>
              </a:spcBef>
              <a:spcAft>
                <a:spcPts val="0"/>
              </a:spcAft>
              <a:buClr>
                <a:srgbClr val="1D2041"/>
              </a:buClr>
              <a:buSzPts val="400"/>
              <a:buFont typeface="Inter Thin"/>
              <a:buNone/>
            </a:pPr>
            <a:r>
              <a:t/>
            </a:r>
            <a:endParaRPr b="0"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General Responsibilities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represent the organisation within local and regional networks of supporters and stakeholders.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regular team meetings and supervision meetings.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Attend ideas meetings and contribute to discussions about the future of PbC.</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identify personal development and training opportunities for self and team &amp; disseminate CDP &amp; training opportunities to PbC staff.</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contribute ideas that may support the ongoing development of the organisation.</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contribute to the programming and administration of bespoke commissioned services.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ensure confidentiality within the organisation at all times.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activities which fall outside of normal working hours as required, e.g. Training, Staff Meetings, Recruitment/Engagement events, fundraising events, etc. </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undertake such other duties and responsibilities of an equivalent nature as may be determined from time to time by SLT.</a:t>
            </a:r>
            <a:endParaRPr b="0" i="0" sz="1100" u="none" cap="none" strike="noStrike">
              <a:solidFill>
                <a:schemeClr val="dk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Equal Opportunities and Safeguarding</a:t>
            </a:r>
            <a:endParaRPr b="1"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work within the organisation's safeguarding and equal opportunities policies to ensure allocated staff and practitioners line managed by the role work within the organisation's safeguarding and equal opportunities policies.</a:t>
            </a:r>
            <a:endParaRPr b="0" i="0" sz="1100" u="none" cap="none" strike="noStrike">
              <a:solidFill>
                <a:schemeClr val="dk1"/>
              </a:solidFill>
              <a:latin typeface="Inter"/>
              <a:ea typeface="Inter"/>
              <a:cs typeface="Inter"/>
              <a:sym typeface="Inter"/>
            </a:endParaRPr>
          </a:p>
          <a:p>
            <a:pPr indent="-298450" lvl="0" marL="457200" marR="210820" rtl="0" algn="l">
              <a:lnSpc>
                <a:spcPct val="115000"/>
              </a:lnSpc>
              <a:spcBef>
                <a:spcPts val="285"/>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undertake relevant risk assessments before undertaking events/projects/activities for which the role has direct responsibility.</a:t>
            </a:r>
            <a:endParaRPr b="0" i="0" sz="1100" u="none" cap="none" strike="noStrike">
              <a:solidFill>
                <a:schemeClr val="dk1"/>
              </a:solidFill>
              <a:latin typeface="Inter"/>
              <a:ea typeface="Inter"/>
              <a:cs typeface="Inter"/>
              <a:sym typeface="Inter"/>
            </a:endParaRPr>
          </a:p>
        </p:txBody>
      </p:sp>
      <p:sp>
        <p:nvSpPr>
          <p:cNvPr id="228" name="Google Shape;228;p11"/>
          <p:cNvSpPr txBox="1"/>
          <p:nvPr/>
        </p:nvSpPr>
        <p:spPr>
          <a:xfrm>
            <a:off x="256353" y="159535"/>
            <a:ext cx="6601500" cy="6144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Black"/>
                <a:ea typeface="Big Shoulders Black"/>
                <a:cs typeface="Big Shoulders Black"/>
                <a:sym typeface="Big Shoulders Black"/>
              </a:rPr>
              <a:t>DUTIES &amp; RESPONSIBILITIES</a:t>
            </a:r>
            <a:endParaRPr b="1" i="0" sz="3941" u="none" cap="none" strike="noStrike">
              <a:solidFill>
                <a:schemeClr val="lt1"/>
              </a:solidFill>
              <a:latin typeface="Big Shoulders Black"/>
              <a:ea typeface="Big Shoulders Black"/>
              <a:cs typeface="Big Shoulders Black"/>
              <a:sym typeface="Big Shoulders Black"/>
            </a:endParaRPr>
          </a:p>
        </p:txBody>
      </p:sp>
      <p:pic>
        <p:nvPicPr>
          <p:cNvPr id="229" name="Google Shape;229;p11"/>
          <p:cNvPicPr preferRelativeResize="0"/>
          <p:nvPr/>
        </p:nvPicPr>
        <p:blipFill rotWithShape="1">
          <a:blip r:embed="rId4">
            <a:alphaModFix/>
          </a:blip>
          <a:srcRect b="0" l="0" r="0" t="0"/>
          <a:stretch/>
        </p:blipFill>
        <p:spPr>
          <a:xfrm>
            <a:off x="7010400" y="-152400"/>
            <a:ext cx="6059202" cy="53518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pic>
        <p:nvPicPr>
          <p:cNvPr id="235" name="Google Shape;235;p12"/>
          <p:cNvPicPr preferRelativeResize="0"/>
          <p:nvPr/>
        </p:nvPicPr>
        <p:blipFill rotWithShape="1">
          <a:blip r:embed="rId3">
            <a:alphaModFix/>
          </a:blip>
          <a:srcRect b="0" l="0" r="0" t="0"/>
          <a:stretch/>
        </p:blipFill>
        <p:spPr>
          <a:xfrm>
            <a:off x="6781800" y="5291"/>
            <a:ext cx="4277879" cy="6847418"/>
          </a:xfrm>
          <a:prstGeom prst="rect">
            <a:avLst/>
          </a:prstGeom>
          <a:noFill/>
          <a:ln>
            <a:noFill/>
          </a:ln>
        </p:spPr>
      </p:pic>
      <p:sp>
        <p:nvSpPr>
          <p:cNvPr id="236" name="Google Shape;236;p12"/>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37" name="Google Shape;237;p12"/>
          <p:cNvSpPr txBox="1"/>
          <p:nvPr>
            <p:ph type="title"/>
          </p:nvPr>
        </p:nvSpPr>
        <p:spPr>
          <a:xfrm>
            <a:off x="-381000" y="1084183"/>
            <a:ext cx="51816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38" name="Google Shape;238;p12"/>
          <p:cNvSpPr txBox="1"/>
          <p:nvPr/>
        </p:nvSpPr>
        <p:spPr>
          <a:xfrm>
            <a:off x="8" y="1698575"/>
            <a:ext cx="6934200" cy="35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Essential</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 keen and active interest in the vision and purpose of PbC, with a working knowledge of Black Country and surrounding areas (including knowledge of marginalised communities).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respond to new challenges with agility and a proactive approach with an understanding of equal opportunities and cultural diversity issues in the delivery of our services, both internally and externally. </a:t>
            </a:r>
            <a:endParaRPr sz="1100">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A keen interest in multi disciplinary arts</a:t>
            </a:r>
            <a:endParaRPr sz="1100">
              <a:solidFill>
                <a:schemeClr val="dk1"/>
              </a:solidFill>
              <a:latin typeface="Inter"/>
              <a:ea typeface="Inter"/>
              <a:cs typeface="Inter"/>
              <a:sym typeface="Inter"/>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highlight>
                  <a:srgbClr val="FFFFFF"/>
                </a:highlight>
              </a:rPr>
              <a:t>Drive towards Youth Voice / Collaboration/Co-creation</a:t>
            </a:r>
            <a:endParaRPr sz="1100">
              <a:solidFill>
                <a:schemeClr val="dk1"/>
              </a:solidFill>
              <a:highlight>
                <a:srgbClr val="FFFFFF"/>
              </a:high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highlight>
                  <a:srgbClr val="FFFFFF"/>
                </a:highlight>
              </a:rPr>
              <a:t>Interest towards motivating and empower children, young people &amp; young adults</a:t>
            </a:r>
            <a:endParaRPr sz="1100">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 positive attitude with a high level of self-motivation and ability to work on your own initiative. </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Working knowledge of relevant software packages (Microsoft Office Suite, Google).</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Knowledge / Interest in a diverse range of </a:t>
            </a:r>
            <a:r>
              <a:rPr b="0" i="0" lang="en-GB" sz="1100" u="none" cap="none" strike="noStrike">
                <a:solidFill>
                  <a:schemeClr val="dk1"/>
                </a:solidFill>
                <a:latin typeface="Inter"/>
                <a:ea typeface="Inter"/>
                <a:cs typeface="Inter"/>
                <a:sym typeface="Inter"/>
              </a:rPr>
              <a:t> arts, cultural, education and community sectors. </a:t>
            </a:r>
            <a:endParaRPr b="0" i="0" sz="11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Desirable </a:t>
            </a:r>
            <a:endParaRPr b="1"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 degree or equivalent qualification in the Cultural, Creative, Education and Youth sectors.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Previous experience of working with children, young people and young adults.</a:t>
            </a:r>
            <a:endParaRPr b="0" i="0" sz="1100" u="none" cap="none" strike="noStrike">
              <a:solidFill>
                <a:schemeClr val="dk1"/>
              </a:solidFill>
              <a:latin typeface="Inter"/>
              <a:ea typeface="Inter"/>
              <a:cs typeface="Inter"/>
              <a:sym typeface="Inter"/>
            </a:endParaRPr>
          </a:p>
          <a:p>
            <a:pPr indent="-298450" lvl="0" marL="45720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Experience i</a:t>
            </a:r>
            <a:r>
              <a:rPr lang="en-GB" sz="1100">
                <a:solidFill>
                  <a:schemeClr val="dk1"/>
                </a:solidFill>
                <a:latin typeface="Inter"/>
                <a:ea typeface="Inter"/>
                <a:cs typeface="Inter"/>
                <a:sym typeface="Inter"/>
              </a:rPr>
              <a:t>n a similar role in the Cultural, Creative, Education and Youth sectors.</a:t>
            </a:r>
            <a:endParaRPr sz="1100">
              <a:solidFill>
                <a:schemeClr val="dk1"/>
              </a:solidFill>
              <a:latin typeface="Inter"/>
              <a:ea typeface="Inter"/>
              <a:cs typeface="Inter"/>
              <a:sym typeface="Inter"/>
            </a:endParaRPr>
          </a:p>
        </p:txBody>
      </p:sp>
      <p:sp>
        <p:nvSpPr>
          <p:cNvPr id="239" name="Google Shape;239;p12"/>
          <p:cNvSpPr/>
          <p:nvPr/>
        </p:nvSpPr>
        <p:spPr>
          <a:xfrm>
            <a:off x="153680" y="14548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p12"/>
          <p:cNvSpPr txBox="1"/>
          <p:nvPr/>
        </p:nvSpPr>
        <p:spPr>
          <a:xfrm>
            <a:off x="319432" y="380369"/>
            <a:ext cx="5744700" cy="46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47"/>
              <a:buFont typeface="Arial"/>
              <a:buNone/>
            </a:pPr>
            <a:r>
              <a:rPr b="1" i="0" lang="en-GB" sz="3047" u="none" cap="none" strike="noStrike">
                <a:solidFill>
                  <a:schemeClr val="lt1"/>
                </a:solidFill>
                <a:latin typeface="Big Shoulders Black"/>
                <a:ea typeface="Big Shoulders Black"/>
                <a:cs typeface="Big Shoulders Black"/>
                <a:sym typeface="Big Shoulders Black"/>
              </a:rPr>
              <a:t>Arts &amp; Culture Producer</a:t>
            </a:r>
            <a:endParaRPr b="0" i="0" sz="3600" u="none" cap="none" strike="noStrike">
              <a:solidFill>
                <a:srgbClr val="000000"/>
              </a:solidFill>
              <a:latin typeface="Big Shoulders Black"/>
              <a:ea typeface="Big Shoulders Black"/>
              <a:cs typeface="Big Shoulders Black"/>
              <a:sym typeface="Big Shoulders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1c0a3dcca61_0_53"/>
          <p:cNvPicPr preferRelativeResize="0"/>
          <p:nvPr/>
        </p:nvPicPr>
        <p:blipFill rotWithShape="1">
          <a:blip r:embed="rId3">
            <a:alphaModFix/>
          </a:blip>
          <a:srcRect b="0" l="0" r="0" t="0"/>
          <a:stretch/>
        </p:blipFill>
        <p:spPr>
          <a:xfrm>
            <a:off x="6891724" y="-1099356"/>
            <a:ext cx="5694758" cy="5694758"/>
          </a:xfrm>
          <a:prstGeom prst="rect">
            <a:avLst/>
          </a:prstGeom>
          <a:noFill/>
          <a:ln>
            <a:noFill/>
          </a:ln>
        </p:spPr>
      </p:pic>
      <p:pic>
        <p:nvPicPr>
          <p:cNvPr id="246" name="Google Shape;246;g1c0a3dcca61_0_53"/>
          <p:cNvPicPr preferRelativeResize="0"/>
          <p:nvPr/>
        </p:nvPicPr>
        <p:blipFill rotWithShape="1">
          <a:blip r:embed="rId4">
            <a:alphaModFix/>
          </a:blip>
          <a:srcRect b="0" l="0" r="0" t="0"/>
          <a:stretch/>
        </p:blipFill>
        <p:spPr>
          <a:xfrm rot="-248645">
            <a:off x="4650883" y="-1336347"/>
            <a:ext cx="5296761" cy="5296761"/>
          </a:xfrm>
          <a:prstGeom prst="rect">
            <a:avLst/>
          </a:prstGeom>
          <a:noFill/>
          <a:ln>
            <a:noFill/>
          </a:ln>
        </p:spPr>
      </p:pic>
      <p:pic>
        <p:nvPicPr>
          <p:cNvPr id="247" name="Google Shape;247;g1c0a3dcca61_0_53"/>
          <p:cNvPicPr preferRelativeResize="0"/>
          <p:nvPr/>
        </p:nvPicPr>
        <p:blipFill rotWithShape="1">
          <a:blip r:embed="rId5">
            <a:alphaModFix/>
          </a:blip>
          <a:srcRect b="0" l="0" r="0" t="0"/>
          <a:stretch/>
        </p:blipFill>
        <p:spPr>
          <a:xfrm rot="-977698">
            <a:off x="4484390" y="3198819"/>
            <a:ext cx="5132181" cy="5032666"/>
          </a:xfrm>
          <a:prstGeom prst="rect">
            <a:avLst/>
          </a:prstGeom>
          <a:noFill/>
          <a:ln>
            <a:noFill/>
          </a:ln>
        </p:spPr>
      </p:pic>
      <p:sp>
        <p:nvSpPr>
          <p:cNvPr id="248" name="Google Shape;248;g1c0a3dcca61_0_53"/>
          <p:cNvSpPr txBox="1"/>
          <p:nvPr/>
        </p:nvSpPr>
        <p:spPr>
          <a:xfrm>
            <a:off x="137900" y="2181793"/>
            <a:ext cx="4339800" cy="5811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720"/>
              <a:buFont typeface="Arial"/>
              <a:buNone/>
            </a:pPr>
            <a:r>
              <a:rPr b="1" i="0" lang="en-GB" sz="3720" u="none" cap="none" strike="noStrike">
                <a:solidFill>
                  <a:srgbClr val="1D2041"/>
                </a:solidFill>
                <a:latin typeface="Big Shoulders Black"/>
                <a:ea typeface="Big Shoulders Black"/>
                <a:cs typeface="Big Shoulders Black"/>
                <a:sym typeface="Big Shoulders Black"/>
              </a:rPr>
              <a:t>FURTHER INFORMATION</a:t>
            </a:r>
            <a:endParaRPr b="0" i="0" sz="3720" u="none" cap="none" strike="noStrike">
              <a:solidFill>
                <a:srgbClr val="000000"/>
              </a:solidFill>
              <a:latin typeface="Big Shoulders Black"/>
              <a:ea typeface="Big Shoulders Black"/>
              <a:cs typeface="Big Shoulders Black"/>
              <a:sym typeface="Big Shoulders Black"/>
            </a:endParaRPr>
          </a:p>
        </p:txBody>
      </p:sp>
      <p:grpSp>
        <p:nvGrpSpPr>
          <p:cNvPr id="249" name="Google Shape;249;g1c0a3dcca61_0_53"/>
          <p:cNvGrpSpPr/>
          <p:nvPr/>
        </p:nvGrpSpPr>
        <p:grpSpPr>
          <a:xfrm>
            <a:off x="280666" y="412809"/>
            <a:ext cx="1832447" cy="1532723"/>
            <a:chOff x="968933" y="1574755"/>
            <a:chExt cx="3719195" cy="3110865"/>
          </a:xfrm>
        </p:grpSpPr>
        <p:sp>
          <p:nvSpPr>
            <p:cNvPr id="250" name="Google Shape;250;g1c0a3dcca61_0_53"/>
            <p:cNvSpPr/>
            <p:nvPr/>
          </p:nvSpPr>
          <p:spPr>
            <a:xfrm>
              <a:off x="968933" y="1574755"/>
              <a:ext cx="3719195" cy="3110865"/>
            </a:xfrm>
            <a:custGeom>
              <a:rect b="b" l="l" r="r" t="t"/>
              <a:pathLst>
                <a:path extrusionOk="0" h="3110865" w="3719195">
                  <a:moveTo>
                    <a:pt x="3718928" y="684618"/>
                  </a:moveTo>
                  <a:lnTo>
                    <a:pt x="3716464" y="638797"/>
                  </a:lnTo>
                  <a:lnTo>
                    <a:pt x="3710254" y="593839"/>
                  </a:lnTo>
                  <a:lnTo>
                    <a:pt x="3700399" y="549922"/>
                  </a:lnTo>
                  <a:lnTo>
                    <a:pt x="3687064" y="507250"/>
                  </a:lnTo>
                  <a:lnTo>
                    <a:pt x="3670363" y="466001"/>
                  </a:lnTo>
                  <a:lnTo>
                    <a:pt x="3650437" y="426364"/>
                  </a:lnTo>
                  <a:lnTo>
                    <a:pt x="3627437" y="388518"/>
                  </a:lnTo>
                  <a:lnTo>
                    <a:pt x="3601491" y="352679"/>
                  </a:lnTo>
                  <a:lnTo>
                    <a:pt x="3572726" y="319011"/>
                  </a:lnTo>
                  <a:lnTo>
                    <a:pt x="3541293" y="287718"/>
                  </a:lnTo>
                  <a:lnTo>
                    <a:pt x="3507321" y="258978"/>
                  </a:lnTo>
                  <a:lnTo>
                    <a:pt x="3470935" y="232968"/>
                  </a:lnTo>
                  <a:lnTo>
                    <a:pt x="3432302" y="209905"/>
                  </a:lnTo>
                  <a:lnTo>
                    <a:pt x="3391522" y="189953"/>
                  </a:lnTo>
                  <a:lnTo>
                    <a:pt x="3348761" y="173316"/>
                  </a:lnTo>
                  <a:lnTo>
                    <a:pt x="3304133" y="160185"/>
                  </a:lnTo>
                  <a:lnTo>
                    <a:pt x="3257791" y="150723"/>
                  </a:lnTo>
                  <a:lnTo>
                    <a:pt x="3210814" y="145237"/>
                  </a:lnTo>
                  <a:lnTo>
                    <a:pt x="3164319" y="143789"/>
                  </a:lnTo>
                  <a:lnTo>
                    <a:pt x="3118497" y="146240"/>
                  </a:lnTo>
                  <a:lnTo>
                    <a:pt x="3073539" y="152463"/>
                  </a:lnTo>
                  <a:lnTo>
                    <a:pt x="3029623" y="162318"/>
                  </a:lnTo>
                  <a:lnTo>
                    <a:pt x="2986938" y="175653"/>
                  </a:lnTo>
                  <a:lnTo>
                    <a:pt x="2945688" y="192354"/>
                  </a:lnTo>
                  <a:lnTo>
                    <a:pt x="2906052" y="212267"/>
                  </a:lnTo>
                  <a:lnTo>
                    <a:pt x="2868218" y="235280"/>
                  </a:lnTo>
                  <a:lnTo>
                    <a:pt x="2849486" y="248843"/>
                  </a:lnTo>
                  <a:lnTo>
                    <a:pt x="2839174" y="84963"/>
                  </a:lnTo>
                  <a:lnTo>
                    <a:pt x="2829826" y="50126"/>
                  </a:lnTo>
                  <a:lnTo>
                    <a:pt x="2808579" y="22529"/>
                  </a:lnTo>
                  <a:lnTo>
                    <a:pt x="2778531" y="4914"/>
                  </a:lnTo>
                  <a:lnTo>
                    <a:pt x="2742793" y="0"/>
                  </a:lnTo>
                  <a:lnTo>
                    <a:pt x="89687" y="167132"/>
                  </a:lnTo>
                  <a:lnTo>
                    <a:pt x="54838" y="176479"/>
                  </a:lnTo>
                  <a:lnTo>
                    <a:pt x="27241" y="197726"/>
                  </a:lnTo>
                  <a:lnTo>
                    <a:pt x="9626" y="227774"/>
                  </a:lnTo>
                  <a:lnTo>
                    <a:pt x="4724" y="263512"/>
                  </a:lnTo>
                  <a:lnTo>
                    <a:pt x="61315" y="1162088"/>
                  </a:lnTo>
                  <a:lnTo>
                    <a:pt x="70662" y="1196924"/>
                  </a:lnTo>
                  <a:lnTo>
                    <a:pt x="91909" y="1224521"/>
                  </a:lnTo>
                  <a:lnTo>
                    <a:pt x="121958" y="1242136"/>
                  </a:lnTo>
                  <a:lnTo>
                    <a:pt x="135699" y="1244028"/>
                  </a:lnTo>
                  <a:lnTo>
                    <a:pt x="0" y="1589214"/>
                  </a:lnTo>
                  <a:lnTo>
                    <a:pt x="161429" y="2035060"/>
                  </a:lnTo>
                  <a:lnTo>
                    <a:pt x="79603" y="2447010"/>
                  </a:lnTo>
                  <a:lnTo>
                    <a:pt x="240347" y="3026587"/>
                  </a:lnTo>
                  <a:lnTo>
                    <a:pt x="781888" y="2931896"/>
                  </a:lnTo>
                  <a:lnTo>
                    <a:pt x="1789582" y="3110319"/>
                  </a:lnTo>
                  <a:lnTo>
                    <a:pt x="2671978" y="2948851"/>
                  </a:lnTo>
                  <a:lnTo>
                    <a:pt x="3388893" y="3022320"/>
                  </a:lnTo>
                  <a:lnTo>
                    <a:pt x="3625977" y="2450782"/>
                  </a:lnTo>
                  <a:lnTo>
                    <a:pt x="3484880" y="1950427"/>
                  </a:lnTo>
                  <a:lnTo>
                    <a:pt x="3574402" y="1302550"/>
                  </a:lnTo>
                  <a:lnTo>
                    <a:pt x="3513201" y="1119085"/>
                  </a:lnTo>
                  <a:lnTo>
                    <a:pt x="3543706" y="1093038"/>
                  </a:lnTo>
                  <a:lnTo>
                    <a:pt x="3574999" y="1061593"/>
                  </a:lnTo>
                  <a:lnTo>
                    <a:pt x="3603739" y="1027620"/>
                  </a:lnTo>
                  <a:lnTo>
                    <a:pt x="3629736" y="991247"/>
                  </a:lnTo>
                  <a:lnTo>
                    <a:pt x="3652812" y="952601"/>
                  </a:lnTo>
                  <a:lnTo>
                    <a:pt x="3672751" y="911834"/>
                  </a:lnTo>
                  <a:lnTo>
                    <a:pt x="3689388" y="869061"/>
                  </a:lnTo>
                  <a:lnTo>
                    <a:pt x="3702532" y="824445"/>
                  </a:lnTo>
                  <a:lnTo>
                    <a:pt x="3711994" y="778103"/>
                  </a:lnTo>
                  <a:lnTo>
                    <a:pt x="3717480" y="731113"/>
                  </a:lnTo>
                  <a:lnTo>
                    <a:pt x="3718928" y="684618"/>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g1c0a3dcca61_0_53"/>
            <p:cNvSpPr/>
            <p:nvPr/>
          </p:nvSpPr>
          <p:spPr>
            <a:xfrm>
              <a:off x="1230503" y="1821452"/>
              <a:ext cx="2422525" cy="759460"/>
            </a:xfrm>
            <a:custGeom>
              <a:rect b="b" l="l" r="r" t="t"/>
              <a:pathLst>
                <a:path extrusionOk="0" h="759460" w="2422525">
                  <a:moveTo>
                    <a:pt x="272173" y="399630"/>
                  </a:moveTo>
                  <a:lnTo>
                    <a:pt x="269240" y="327520"/>
                  </a:lnTo>
                  <a:lnTo>
                    <a:pt x="262826" y="251117"/>
                  </a:lnTo>
                  <a:lnTo>
                    <a:pt x="254393" y="208635"/>
                  </a:lnTo>
                  <a:lnTo>
                    <a:pt x="253542" y="204304"/>
                  </a:lnTo>
                  <a:lnTo>
                    <a:pt x="235724" y="170027"/>
                  </a:lnTo>
                  <a:lnTo>
                    <a:pt x="208381" y="147497"/>
                  </a:lnTo>
                  <a:lnTo>
                    <a:pt x="189103" y="141605"/>
                  </a:lnTo>
                  <a:lnTo>
                    <a:pt x="189103" y="408927"/>
                  </a:lnTo>
                  <a:lnTo>
                    <a:pt x="186575" y="429793"/>
                  </a:lnTo>
                  <a:lnTo>
                    <a:pt x="178054" y="445096"/>
                  </a:lnTo>
                  <a:lnTo>
                    <a:pt x="163106" y="454875"/>
                  </a:lnTo>
                  <a:lnTo>
                    <a:pt x="141351" y="459181"/>
                  </a:lnTo>
                  <a:lnTo>
                    <a:pt x="103746" y="461556"/>
                  </a:lnTo>
                  <a:lnTo>
                    <a:pt x="87960" y="211023"/>
                  </a:lnTo>
                  <a:lnTo>
                    <a:pt x="125958" y="208635"/>
                  </a:lnTo>
                  <a:lnTo>
                    <a:pt x="147853" y="210159"/>
                  </a:lnTo>
                  <a:lnTo>
                    <a:pt x="179235" y="252323"/>
                  </a:lnTo>
                  <a:lnTo>
                    <a:pt x="182981" y="290880"/>
                  </a:lnTo>
                  <a:lnTo>
                    <a:pt x="185902" y="330517"/>
                  </a:lnTo>
                  <a:lnTo>
                    <a:pt x="187985" y="370484"/>
                  </a:lnTo>
                  <a:lnTo>
                    <a:pt x="189103" y="408927"/>
                  </a:lnTo>
                  <a:lnTo>
                    <a:pt x="189103" y="141605"/>
                  </a:lnTo>
                  <a:lnTo>
                    <a:pt x="170573" y="135940"/>
                  </a:lnTo>
                  <a:lnTo>
                    <a:pt x="121297" y="134581"/>
                  </a:lnTo>
                  <a:lnTo>
                    <a:pt x="0" y="142214"/>
                  </a:lnTo>
                  <a:lnTo>
                    <a:pt x="38862" y="759371"/>
                  </a:lnTo>
                  <a:lnTo>
                    <a:pt x="122186" y="754126"/>
                  </a:lnTo>
                  <a:lnTo>
                    <a:pt x="108407" y="535406"/>
                  </a:lnTo>
                  <a:lnTo>
                    <a:pt x="145999" y="533044"/>
                  </a:lnTo>
                  <a:lnTo>
                    <a:pt x="194894" y="525500"/>
                  </a:lnTo>
                  <a:lnTo>
                    <a:pt x="231076" y="509282"/>
                  </a:lnTo>
                  <a:lnTo>
                    <a:pt x="263550" y="461556"/>
                  </a:lnTo>
                  <a:lnTo>
                    <a:pt x="268846" y="447230"/>
                  </a:lnTo>
                  <a:lnTo>
                    <a:pt x="272173" y="399630"/>
                  </a:lnTo>
                  <a:close/>
                </a:path>
                <a:path extrusionOk="0" h="759460" w="2422525">
                  <a:moveTo>
                    <a:pt x="622046" y="601230"/>
                  </a:moveTo>
                  <a:lnTo>
                    <a:pt x="619810" y="547725"/>
                  </a:lnTo>
                  <a:lnTo>
                    <a:pt x="617194" y="494144"/>
                  </a:lnTo>
                  <a:lnTo>
                    <a:pt x="614197" y="440524"/>
                  </a:lnTo>
                  <a:lnTo>
                    <a:pt x="610806" y="386854"/>
                  </a:lnTo>
                  <a:lnTo>
                    <a:pt x="607047" y="333159"/>
                  </a:lnTo>
                  <a:lnTo>
                    <a:pt x="602907" y="279450"/>
                  </a:lnTo>
                  <a:lnTo>
                    <a:pt x="598398" y="225729"/>
                  </a:lnTo>
                  <a:lnTo>
                    <a:pt x="589584" y="177888"/>
                  </a:lnTo>
                  <a:lnTo>
                    <a:pt x="588352" y="175399"/>
                  </a:lnTo>
                  <a:lnTo>
                    <a:pt x="572312" y="142887"/>
                  </a:lnTo>
                  <a:lnTo>
                    <a:pt x="545452" y="119913"/>
                  </a:lnTo>
                  <a:lnTo>
                    <a:pt x="539457" y="118033"/>
                  </a:lnTo>
                  <a:lnTo>
                    <a:pt x="539457" y="621157"/>
                  </a:lnTo>
                  <a:lnTo>
                    <a:pt x="537464" y="641007"/>
                  </a:lnTo>
                  <a:lnTo>
                    <a:pt x="529513" y="655256"/>
                  </a:lnTo>
                  <a:lnTo>
                    <a:pt x="515175" y="664197"/>
                  </a:lnTo>
                  <a:lnTo>
                    <a:pt x="493991" y="668159"/>
                  </a:lnTo>
                  <a:lnTo>
                    <a:pt x="472757" y="666877"/>
                  </a:lnTo>
                  <a:lnTo>
                    <a:pt x="442633" y="627253"/>
                  </a:lnTo>
                  <a:lnTo>
                    <a:pt x="438137" y="578281"/>
                  </a:lnTo>
                  <a:lnTo>
                    <a:pt x="433908" y="527723"/>
                  </a:lnTo>
                  <a:lnTo>
                    <a:pt x="430009" y="476148"/>
                  </a:lnTo>
                  <a:lnTo>
                    <a:pt x="426491" y="424103"/>
                  </a:lnTo>
                  <a:lnTo>
                    <a:pt x="423392" y="372160"/>
                  </a:lnTo>
                  <a:lnTo>
                    <a:pt x="420763" y="320852"/>
                  </a:lnTo>
                  <a:lnTo>
                    <a:pt x="418655" y="270764"/>
                  </a:lnTo>
                  <a:lnTo>
                    <a:pt x="417118" y="222440"/>
                  </a:lnTo>
                  <a:lnTo>
                    <a:pt x="419290" y="202653"/>
                  </a:lnTo>
                  <a:lnTo>
                    <a:pt x="427545" y="188366"/>
                  </a:lnTo>
                  <a:lnTo>
                    <a:pt x="442048" y="179362"/>
                  </a:lnTo>
                  <a:lnTo>
                    <a:pt x="462965" y="175399"/>
                  </a:lnTo>
                  <a:lnTo>
                    <a:pt x="484225" y="176707"/>
                  </a:lnTo>
                  <a:lnTo>
                    <a:pt x="513943" y="216331"/>
                  </a:lnTo>
                  <a:lnTo>
                    <a:pt x="518337" y="264477"/>
                  </a:lnTo>
                  <a:lnTo>
                    <a:pt x="522503" y="314452"/>
                  </a:lnTo>
                  <a:lnTo>
                    <a:pt x="526376" y="365671"/>
                  </a:lnTo>
                  <a:lnTo>
                    <a:pt x="529907" y="417588"/>
                  </a:lnTo>
                  <a:lnTo>
                    <a:pt x="533031" y="469658"/>
                  </a:lnTo>
                  <a:lnTo>
                    <a:pt x="535698" y="521309"/>
                  </a:lnTo>
                  <a:lnTo>
                    <a:pt x="537870" y="571995"/>
                  </a:lnTo>
                  <a:lnTo>
                    <a:pt x="539457" y="621157"/>
                  </a:lnTo>
                  <a:lnTo>
                    <a:pt x="539457" y="118033"/>
                  </a:lnTo>
                  <a:lnTo>
                    <a:pt x="507936" y="108140"/>
                  </a:lnTo>
                  <a:lnTo>
                    <a:pt x="458647" y="106730"/>
                  </a:lnTo>
                  <a:lnTo>
                    <a:pt x="409829" y="114312"/>
                  </a:lnTo>
                  <a:lnTo>
                    <a:pt x="373875" y="130733"/>
                  </a:lnTo>
                  <a:lnTo>
                    <a:pt x="349923" y="156908"/>
                  </a:lnTo>
                  <a:lnTo>
                    <a:pt x="337096" y="193802"/>
                  </a:lnTo>
                  <a:lnTo>
                    <a:pt x="334543" y="242354"/>
                  </a:lnTo>
                  <a:lnTo>
                    <a:pt x="336994" y="295846"/>
                  </a:lnTo>
                  <a:lnTo>
                    <a:pt x="339750" y="349504"/>
                  </a:lnTo>
                  <a:lnTo>
                    <a:pt x="342836" y="403263"/>
                  </a:lnTo>
                  <a:lnTo>
                    <a:pt x="346214" y="457047"/>
                  </a:lnTo>
                  <a:lnTo>
                    <a:pt x="349910" y="510794"/>
                  </a:lnTo>
                  <a:lnTo>
                    <a:pt x="353898" y="564413"/>
                  </a:lnTo>
                  <a:lnTo>
                    <a:pt x="358190" y="617867"/>
                  </a:lnTo>
                  <a:lnTo>
                    <a:pt x="366826" y="665797"/>
                  </a:lnTo>
                  <a:lnTo>
                    <a:pt x="384187" y="700836"/>
                  </a:lnTo>
                  <a:lnTo>
                    <a:pt x="448957" y="735609"/>
                  </a:lnTo>
                  <a:lnTo>
                    <a:pt x="498348" y="737019"/>
                  </a:lnTo>
                  <a:lnTo>
                    <a:pt x="547077" y="729437"/>
                  </a:lnTo>
                  <a:lnTo>
                    <a:pt x="582815" y="713028"/>
                  </a:lnTo>
                  <a:lnTo>
                    <a:pt x="606564" y="686828"/>
                  </a:lnTo>
                  <a:lnTo>
                    <a:pt x="613003" y="668159"/>
                  </a:lnTo>
                  <a:lnTo>
                    <a:pt x="619315" y="649884"/>
                  </a:lnTo>
                  <a:lnTo>
                    <a:pt x="622046" y="601230"/>
                  </a:lnTo>
                  <a:close/>
                </a:path>
                <a:path extrusionOk="0" h="759460" w="2422525">
                  <a:moveTo>
                    <a:pt x="1133208" y="70840"/>
                  </a:moveTo>
                  <a:lnTo>
                    <a:pt x="1049502" y="76098"/>
                  </a:lnTo>
                  <a:lnTo>
                    <a:pt x="1048524" y="334264"/>
                  </a:lnTo>
                  <a:lnTo>
                    <a:pt x="1052080" y="621195"/>
                  </a:lnTo>
                  <a:lnTo>
                    <a:pt x="1034897" y="622287"/>
                  </a:lnTo>
                  <a:lnTo>
                    <a:pt x="1008773" y="336765"/>
                  </a:lnTo>
                  <a:lnTo>
                    <a:pt x="951750" y="86118"/>
                  </a:lnTo>
                  <a:lnTo>
                    <a:pt x="839520" y="93205"/>
                  </a:lnTo>
                  <a:lnTo>
                    <a:pt x="814374" y="349021"/>
                  </a:lnTo>
                  <a:lnTo>
                    <a:pt x="824268" y="635533"/>
                  </a:lnTo>
                  <a:lnTo>
                    <a:pt x="807123" y="636625"/>
                  </a:lnTo>
                  <a:lnTo>
                    <a:pt x="774839" y="351510"/>
                  </a:lnTo>
                  <a:lnTo>
                    <a:pt x="741870" y="95478"/>
                  </a:lnTo>
                  <a:lnTo>
                    <a:pt x="657961" y="100761"/>
                  </a:lnTo>
                  <a:lnTo>
                    <a:pt x="747204" y="714768"/>
                  </a:lnTo>
                  <a:lnTo>
                    <a:pt x="886447" y="705980"/>
                  </a:lnTo>
                  <a:lnTo>
                    <a:pt x="899134" y="517156"/>
                  </a:lnTo>
                  <a:lnTo>
                    <a:pt x="892022" y="161518"/>
                  </a:lnTo>
                  <a:lnTo>
                    <a:pt x="908405" y="160502"/>
                  </a:lnTo>
                  <a:lnTo>
                    <a:pt x="945807" y="514223"/>
                  </a:lnTo>
                  <a:lnTo>
                    <a:pt x="982103" y="699960"/>
                  </a:lnTo>
                  <a:lnTo>
                    <a:pt x="1121359" y="691184"/>
                  </a:lnTo>
                  <a:lnTo>
                    <a:pt x="1133208" y="70840"/>
                  </a:lnTo>
                  <a:close/>
                </a:path>
                <a:path extrusionOk="0" h="759460" w="2422525">
                  <a:moveTo>
                    <a:pt x="1466570" y="669429"/>
                  </a:moveTo>
                  <a:lnTo>
                    <a:pt x="1461909" y="595376"/>
                  </a:lnTo>
                  <a:lnTo>
                    <a:pt x="1324787" y="604012"/>
                  </a:lnTo>
                  <a:lnTo>
                    <a:pt x="1312100" y="402666"/>
                  </a:lnTo>
                  <a:lnTo>
                    <a:pt x="1441513" y="394512"/>
                  </a:lnTo>
                  <a:lnTo>
                    <a:pt x="1436865" y="320636"/>
                  </a:lnTo>
                  <a:lnTo>
                    <a:pt x="1307465" y="328790"/>
                  </a:lnTo>
                  <a:lnTo>
                    <a:pt x="1295247" y="134962"/>
                  </a:lnTo>
                  <a:lnTo>
                    <a:pt x="1432369" y="126326"/>
                  </a:lnTo>
                  <a:lnTo>
                    <a:pt x="1427708" y="52285"/>
                  </a:lnTo>
                  <a:lnTo>
                    <a:pt x="1207262" y="66179"/>
                  </a:lnTo>
                  <a:lnTo>
                    <a:pt x="1246124" y="683323"/>
                  </a:lnTo>
                  <a:lnTo>
                    <a:pt x="1466570" y="669429"/>
                  </a:lnTo>
                  <a:close/>
                </a:path>
                <a:path extrusionOk="0" h="759460" w="2422525">
                  <a:moveTo>
                    <a:pt x="1804339" y="648157"/>
                  </a:moveTo>
                  <a:lnTo>
                    <a:pt x="1728762" y="435406"/>
                  </a:lnTo>
                  <a:lnTo>
                    <a:pt x="1721993" y="416369"/>
                  </a:lnTo>
                  <a:lnTo>
                    <a:pt x="1745538" y="398348"/>
                  </a:lnTo>
                  <a:lnTo>
                    <a:pt x="1761451" y="373570"/>
                  </a:lnTo>
                  <a:lnTo>
                    <a:pt x="1764157" y="363588"/>
                  </a:lnTo>
                  <a:lnTo>
                    <a:pt x="1770151" y="341515"/>
                  </a:lnTo>
                  <a:lnTo>
                    <a:pt x="1772094" y="301663"/>
                  </a:lnTo>
                  <a:lnTo>
                    <a:pt x="1771015" y="265671"/>
                  </a:lnTo>
                  <a:lnTo>
                    <a:pt x="1769249" y="231292"/>
                  </a:lnTo>
                  <a:lnTo>
                    <a:pt x="1762937" y="156629"/>
                  </a:lnTo>
                  <a:lnTo>
                    <a:pt x="1754517" y="114134"/>
                  </a:lnTo>
                  <a:lnTo>
                    <a:pt x="1735836" y="75539"/>
                  </a:lnTo>
                  <a:lnTo>
                    <a:pt x="1689011" y="47053"/>
                  </a:lnTo>
                  <a:lnTo>
                    <a:pt x="1689011" y="311150"/>
                  </a:lnTo>
                  <a:lnTo>
                    <a:pt x="1686483" y="331901"/>
                  </a:lnTo>
                  <a:lnTo>
                    <a:pt x="1677949" y="347141"/>
                  </a:lnTo>
                  <a:lnTo>
                    <a:pt x="1663014" y="356908"/>
                  </a:lnTo>
                  <a:lnTo>
                    <a:pt x="1641233" y="361226"/>
                  </a:lnTo>
                  <a:lnTo>
                    <a:pt x="1603629" y="363588"/>
                  </a:lnTo>
                  <a:lnTo>
                    <a:pt x="1588071" y="116522"/>
                  </a:lnTo>
                  <a:lnTo>
                    <a:pt x="1626069" y="114134"/>
                  </a:lnTo>
                  <a:lnTo>
                    <a:pt x="1647990" y="115671"/>
                  </a:lnTo>
                  <a:lnTo>
                    <a:pt x="1679346" y="157822"/>
                  </a:lnTo>
                  <a:lnTo>
                    <a:pt x="1683067" y="195834"/>
                  </a:lnTo>
                  <a:lnTo>
                    <a:pt x="1685925" y="234378"/>
                  </a:lnTo>
                  <a:lnTo>
                    <a:pt x="1687931" y="273227"/>
                  </a:lnTo>
                  <a:lnTo>
                    <a:pt x="1689011" y="311150"/>
                  </a:lnTo>
                  <a:lnTo>
                    <a:pt x="1689011" y="47053"/>
                  </a:lnTo>
                  <a:lnTo>
                    <a:pt x="1670685" y="41440"/>
                  </a:lnTo>
                  <a:lnTo>
                    <a:pt x="1621421" y="40081"/>
                  </a:lnTo>
                  <a:lnTo>
                    <a:pt x="1500111" y="47713"/>
                  </a:lnTo>
                  <a:lnTo>
                    <a:pt x="1538973" y="664870"/>
                  </a:lnTo>
                  <a:lnTo>
                    <a:pt x="1622310" y="659625"/>
                  </a:lnTo>
                  <a:lnTo>
                    <a:pt x="1608315" y="437654"/>
                  </a:lnTo>
                  <a:lnTo>
                    <a:pt x="1643976" y="435406"/>
                  </a:lnTo>
                  <a:lnTo>
                    <a:pt x="1715630" y="653745"/>
                  </a:lnTo>
                  <a:lnTo>
                    <a:pt x="1804339" y="648157"/>
                  </a:lnTo>
                  <a:close/>
                </a:path>
                <a:path extrusionOk="0" h="759460" w="2422525">
                  <a:moveTo>
                    <a:pt x="2096808" y="629754"/>
                  </a:moveTo>
                  <a:lnTo>
                    <a:pt x="2092134" y="555675"/>
                  </a:lnTo>
                  <a:lnTo>
                    <a:pt x="1955012" y="564311"/>
                  </a:lnTo>
                  <a:lnTo>
                    <a:pt x="1942325" y="362978"/>
                  </a:lnTo>
                  <a:lnTo>
                    <a:pt x="2071751" y="354825"/>
                  </a:lnTo>
                  <a:lnTo>
                    <a:pt x="2067090" y="280949"/>
                  </a:lnTo>
                  <a:lnTo>
                    <a:pt x="1937689" y="289090"/>
                  </a:lnTo>
                  <a:lnTo>
                    <a:pt x="1925472" y="95275"/>
                  </a:lnTo>
                  <a:lnTo>
                    <a:pt x="2062594" y="86639"/>
                  </a:lnTo>
                  <a:lnTo>
                    <a:pt x="2057933" y="12585"/>
                  </a:lnTo>
                  <a:lnTo>
                    <a:pt x="1837486" y="26466"/>
                  </a:lnTo>
                  <a:lnTo>
                    <a:pt x="1876348" y="643623"/>
                  </a:lnTo>
                  <a:lnTo>
                    <a:pt x="2096808" y="629754"/>
                  </a:lnTo>
                  <a:close/>
                </a:path>
                <a:path extrusionOk="0" h="759460" w="2422525">
                  <a:moveTo>
                    <a:pt x="2422106" y="477774"/>
                  </a:moveTo>
                  <a:lnTo>
                    <a:pt x="2419604" y="424675"/>
                  </a:lnTo>
                  <a:lnTo>
                    <a:pt x="2416962" y="373824"/>
                  </a:lnTo>
                  <a:lnTo>
                    <a:pt x="2414130" y="324345"/>
                  </a:lnTo>
                  <a:lnTo>
                    <a:pt x="2411044" y="275310"/>
                  </a:lnTo>
                  <a:lnTo>
                    <a:pt x="2407564" y="224777"/>
                  </a:lnTo>
                  <a:lnTo>
                    <a:pt x="2403881" y="175018"/>
                  </a:lnTo>
                  <a:lnTo>
                    <a:pt x="2399690" y="121945"/>
                  </a:lnTo>
                  <a:lnTo>
                    <a:pt x="2391143" y="74041"/>
                  </a:lnTo>
                  <a:lnTo>
                    <a:pt x="2390978" y="73113"/>
                  </a:lnTo>
                  <a:lnTo>
                    <a:pt x="2373350" y="37299"/>
                  </a:lnTo>
                  <a:lnTo>
                    <a:pt x="2345893" y="13690"/>
                  </a:lnTo>
                  <a:lnTo>
                    <a:pt x="2339352" y="11607"/>
                  </a:lnTo>
                  <a:lnTo>
                    <a:pt x="2339352" y="492480"/>
                  </a:lnTo>
                  <a:lnTo>
                    <a:pt x="2337193" y="513537"/>
                  </a:lnTo>
                  <a:lnTo>
                    <a:pt x="2328710" y="528942"/>
                  </a:lnTo>
                  <a:lnTo>
                    <a:pt x="2313660" y="538772"/>
                  </a:lnTo>
                  <a:lnTo>
                    <a:pt x="2291816" y="543102"/>
                  </a:lnTo>
                  <a:lnTo>
                    <a:pt x="2247836" y="545871"/>
                  </a:lnTo>
                  <a:lnTo>
                    <a:pt x="2218309" y="76835"/>
                  </a:lnTo>
                  <a:lnTo>
                    <a:pt x="2262479" y="74041"/>
                  </a:lnTo>
                  <a:lnTo>
                    <a:pt x="2284577" y="75565"/>
                  </a:lnTo>
                  <a:lnTo>
                    <a:pt x="2315756" y="117729"/>
                  </a:lnTo>
                  <a:lnTo>
                    <a:pt x="2320137" y="171272"/>
                  </a:lnTo>
                  <a:lnTo>
                    <a:pt x="2324239" y="225831"/>
                  </a:lnTo>
                  <a:lnTo>
                    <a:pt x="2327872" y="278244"/>
                  </a:lnTo>
                  <a:lnTo>
                    <a:pt x="2331237" y="331736"/>
                  </a:lnTo>
                  <a:lnTo>
                    <a:pt x="2334272" y="385241"/>
                  </a:lnTo>
                  <a:lnTo>
                    <a:pt x="2336977" y="438823"/>
                  </a:lnTo>
                  <a:lnTo>
                    <a:pt x="2339352" y="492480"/>
                  </a:lnTo>
                  <a:lnTo>
                    <a:pt x="2339352" y="11607"/>
                  </a:lnTo>
                  <a:lnTo>
                    <a:pt x="2307691" y="1524"/>
                  </a:lnTo>
                  <a:lnTo>
                    <a:pt x="2257818" y="0"/>
                  </a:lnTo>
                  <a:lnTo>
                    <a:pt x="2130336" y="8026"/>
                  </a:lnTo>
                  <a:lnTo>
                    <a:pt x="2169198" y="625182"/>
                  </a:lnTo>
                  <a:lnTo>
                    <a:pt x="2296477" y="617156"/>
                  </a:lnTo>
                  <a:lnTo>
                    <a:pt x="2345855" y="609371"/>
                  </a:lnTo>
                  <a:lnTo>
                    <a:pt x="2382291" y="592467"/>
                  </a:lnTo>
                  <a:lnTo>
                    <a:pt x="2406599" y="565505"/>
                  </a:lnTo>
                  <a:lnTo>
                    <a:pt x="2413330" y="545871"/>
                  </a:lnTo>
                  <a:lnTo>
                    <a:pt x="2419604" y="527583"/>
                  </a:lnTo>
                  <a:lnTo>
                    <a:pt x="2422106" y="477774"/>
                  </a:lnTo>
                  <a:close/>
                </a:path>
              </a:pathLst>
            </a:custGeom>
            <a:solidFill>
              <a:srgbClr val="32AA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2" name="Google Shape;252;g1c0a3dcca61_0_53"/>
          <p:cNvSpPr txBox="1"/>
          <p:nvPr/>
        </p:nvSpPr>
        <p:spPr>
          <a:xfrm rot="720876">
            <a:off x="1673929" y="600638"/>
            <a:ext cx="344445" cy="329736"/>
          </a:xfrm>
          <a:prstGeom prst="rect">
            <a:avLst/>
          </a:prstGeom>
          <a:noFill/>
          <a:ln>
            <a:noFill/>
          </a:ln>
        </p:spPr>
        <p:txBody>
          <a:bodyPr anchorCtr="0" anchor="t" bIns="0" lIns="0" spcFirstLastPara="1" rIns="0" wrap="square" tIns="0">
            <a:spAutoFit/>
          </a:bodyPr>
          <a:lstStyle/>
          <a:p>
            <a:pPr indent="0" lvl="0" marL="0" marR="0" rtl="0" algn="l">
              <a:lnSpc>
                <a:spcPct val="100700"/>
              </a:lnSpc>
              <a:spcBef>
                <a:spcPts val="0"/>
              </a:spcBef>
              <a:spcAft>
                <a:spcPts val="0"/>
              </a:spcAft>
              <a:buClr>
                <a:srgbClr val="000000"/>
              </a:buClr>
              <a:buSzPts val="2143"/>
              <a:buFont typeface="Arial"/>
              <a:buNone/>
            </a:pPr>
            <a:r>
              <a:rPr b="1" i="0" lang="en-GB" sz="2143" u="none" cap="none" strike="noStrike">
                <a:solidFill>
                  <a:srgbClr val="FFFFFF"/>
                </a:solidFill>
                <a:latin typeface="Big Shoulders SemiBold"/>
                <a:ea typeface="Big Shoulders SemiBold"/>
                <a:cs typeface="Big Shoulders SemiBold"/>
                <a:sym typeface="Big Shoulders SemiBold"/>
              </a:rPr>
              <a:t>by</a:t>
            </a:r>
            <a:endParaRPr b="0" i="0" sz="2143" u="none" cap="none" strike="noStrike">
              <a:solidFill>
                <a:srgbClr val="000000"/>
              </a:solidFill>
              <a:latin typeface="Big Shoulders SemiBold"/>
              <a:ea typeface="Big Shoulders SemiBold"/>
              <a:cs typeface="Big Shoulders SemiBold"/>
              <a:sym typeface="Big Shoulders SemiBold"/>
            </a:endParaRPr>
          </a:p>
        </p:txBody>
      </p:sp>
      <p:sp>
        <p:nvSpPr>
          <p:cNvPr id="253" name="Google Shape;253;g1c0a3dcca61_0_53"/>
          <p:cNvSpPr/>
          <p:nvPr/>
        </p:nvSpPr>
        <p:spPr>
          <a:xfrm>
            <a:off x="409585" y="1021921"/>
            <a:ext cx="1459546" cy="771523"/>
          </a:xfrm>
          <a:custGeom>
            <a:rect b="b" l="l" r="r" t="t"/>
            <a:pathLst>
              <a:path extrusionOk="0" h="1566545" w="2963545">
                <a:moveTo>
                  <a:pt x="868883" y="1140104"/>
                </a:moveTo>
                <a:lnTo>
                  <a:pt x="865301" y="1082141"/>
                </a:lnTo>
                <a:lnTo>
                  <a:pt x="860488" y="1034770"/>
                </a:lnTo>
                <a:lnTo>
                  <a:pt x="854443" y="983056"/>
                </a:lnTo>
                <a:lnTo>
                  <a:pt x="847699" y="931430"/>
                </a:lnTo>
                <a:lnTo>
                  <a:pt x="840841" y="884313"/>
                </a:lnTo>
                <a:lnTo>
                  <a:pt x="568617" y="917981"/>
                </a:lnTo>
                <a:lnTo>
                  <a:pt x="575005" y="962558"/>
                </a:lnTo>
                <a:lnTo>
                  <a:pt x="581901" y="1014755"/>
                </a:lnTo>
                <a:lnTo>
                  <a:pt x="588670" y="1069530"/>
                </a:lnTo>
                <a:lnTo>
                  <a:pt x="594702" y="1121841"/>
                </a:lnTo>
                <a:lnTo>
                  <a:pt x="599351" y="1166622"/>
                </a:lnTo>
                <a:lnTo>
                  <a:pt x="595871" y="1207389"/>
                </a:lnTo>
                <a:lnTo>
                  <a:pt x="577456" y="1239126"/>
                </a:lnTo>
                <a:lnTo>
                  <a:pt x="544728" y="1261224"/>
                </a:lnTo>
                <a:lnTo>
                  <a:pt x="498297" y="1273098"/>
                </a:lnTo>
                <a:lnTo>
                  <a:pt x="451408" y="1272768"/>
                </a:lnTo>
                <a:lnTo>
                  <a:pt x="414807" y="1259243"/>
                </a:lnTo>
                <a:lnTo>
                  <a:pt x="376123" y="1194231"/>
                </a:lnTo>
                <a:lnTo>
                  <a:pt x="368985" y="1148867"/>
                </a:lnTo>
                <a:lnTo>
                  <a:pt x="361797" y="1101585"/>
                </a:lnTo>
                <a:lnTo>
                  <a:pt x="354596" y="1052626"/>
                </a:lnTo>
                <a:lnTo>
                  <a:pt x="347408" y="1002245"/>
                </a:lnTo>
                <a:lnTo>
                  <a:pt x="333209" y="898245"/>
                </a:lnTo>
                <a:lnTo>
                  <a:pt x="319443" y="791565"/>
                </a:lnTo>
                <a:lnTo>
                  <a:pt x="306362" y="684212"/>
                </a:lnTo>
                <a:lnTo>
                  <a:pt x="294208" y="578205"/>
                </a:lnTo>
                <a:lnTo>
                  <a:pt x="283235" y="475526"/>
                </a:lnTo>
                <a:lnTo>
                  <a:pt x="278257" y="426059"/>
                </a:lnTo>
                <a:lnTo>
                  <a:pt x="273672" y="378193"/>
                </a:lnTo>
                <a:lnTo>
                  <a:pt x="269519" y="332155"/>
                </a:lnTo>
                <a:lnTo>
                  <a:pt x="273100" y="292430"/>
                </a:lnTo>
                <a:lnTo>
                  <a:pt x="291388" y="261264"/>
                </a:lnTo>
                <a:lnTo>
                  <a:pt x="323608" y="239420"/>
                </a:lnTo>
                <a:lnTo>
                  <a:pt x="369011" y="227698"/>
                </a:lnTo>
                <a:lnTo>
                  <a:pt x="413512" y="228307"/>
                </a:lnTo>
                <a:lnTo>
                  <a:pt x="472681" y="267754"/>
                </a:lnTo>
                <a:lnTo>
                  <a:pt x="485482" y="305435"/>
                </a:lnTo>
                <a:lnTo>
                  <a:pt x="491782" y="350748"/>
                </a:lnTo>
                <a:lnTo>
                  <a:pt x="498259" y="403186"/>
                </a:lnTo>
                <a:lnTo>
                  <a:pt x="504494" y="458050"/>
                </a:lnTo>
                <a:lnTo>
                  <a:pt x="510095" y="510603"/>
                </a:lnTo>
                <a:lnTo>
                  <a:pt x="514642" y="556107"/>
                </a:lnTo>
                <a:lnTo>
                  <a:pt x="786892" y="522452"/>
                </a:lnTo>
                <a:lnTo>
                  <a:pt x="782243" y="474256"/>
                </a:lnTo>
                <a:lnTo>
                  <a:pt x="776808" y="422351"/>
                </a:lnTo>
                <a:lnTo>
                  <a:pt x="770686" y="370535"/>
                </a:lnTo>
                <a:lnTo>
                  <a:pt x="764006" y="322592"/>
                </a:lnTo>
                <a:lnTo>
                  <a:pt x="753440" y="265874"/>
                </a:lnTo>
                <a:lnTo>
                  <a:pt x="739787" y="215023"/>
                </a:lnTo>
                <a:lnTo>
                  <a:pt x="722909" y="169913"/>
                </a:lnTo>
                <a:lnTo>
                  <a:pt x="702627" y="130403"/>
                </a:lnTo>
                <a:lnTo>
                  <a:pt x="678802" y="96367"/>
                </a:lnTo>
                <a:lnTo>
                  <a:pt x="651268" y="67703"/>
                </a:lnTo>
                <a:lnTo>
                  <a:pt x="619874" y="44259"/>
                </a:lnTo>
                <a:lnTo>
                  <a:pt x="584454" y="25920"/>
                </a:lnTo>
                <a:lnTo>
                  <a:pt x="544868" y="12547"/>
                </a:lnTo>
                <a:lnTo>
                  <a:pt x="500938" y="4025"/>
                </a:lnTo>
                <a:lnTo>
                  <a:pt x="452539" y="228"/>
                </a:lnTo>
                <a:lnTo>
                  <a:pt x="399478" y="1028"/>
                </a:lnTo>
                <a:lnTo>
                  <a:pt x="341630" y="6299"/>
                </a:lnTo>
                <a:lnTo>
                  <a:pt x="283083" y="16027"/>
                </a:lnTo>
                <a:lnTo>
                  <a:pt x="230479" y="29908"/>
                </a:lnTo>
                <a:lnTo>
                  <a:pt x="183680" y="47777"/>
                </a:lnTo>
                <a:lnTo>
                  <a:pt x="142544" y="69494"/>
                </a:lnTo>
                <a:lnTo>
                  <a:pt x="106934" y="94932"/>
                </a:lnTo>
                <a:lnTo>
                  <a:pt x="76682" y="123939"/>
                </a:lnTo>
                <a:lnTo>
                  <a:pt x="51663" y="156362"/>
                </a:lnTo>
                <a:lnTo>
                  <a:pt x="31737" y="192074"/>
                </a:lnTo>
                <a:lnTo>
                  <a:pt x="16751" y="230911"/>
                </a:lnTo>
                <a:lnTo>
                  <a:pt x="6553" y="272757"/>
                </a:lnTo>
                <a:lnTo>
                  <a:pt x="1028" y="317449"/>
                </a:lnTo>
                <a:lnTo>
                  <a:pt x="0" y="364845"/>
                </a:lnTo>
                <a:lnTo>
                  <a:pt x="3340" y="414807"/>
                </a:lnTo>
                <a:lnTo>
                  <a:pt x="7975" y="457835"/>
                </a:lnTo>
                <a:lnTo>
                  <a:pt x="18745" y="553720"/>
                </a:lnTo>
                <a:lnTo>
                  <a:pt x="31089" y="659117"/>
                </a:lnTo>
                <a:lnTo>
                  <a:pt x="51384" y="825576"/>
                </a:lnTo>
                <a:lnTo>
                  <a:pt x="72186" y="989050"/>
                </a:lnTo>
                <a:lnTo>
                  <a:pt x="85458" y="1089152"/>
                </a:lnTo>
                <a:lnTo>
                  <a:pt x="97612" y="1177074"/>
                </a:lnTo>
                <a:lnTo>
                  <a:pt x="106934" y="1230350"/>
                </a:lnTo>
                <a:lnTo>
                  <a:pt x="118833" y="1278521"/>
                </a:lnTo>
                <a:lnTo>
                  <a:pt x="133477" y="1321676"/>
                </a:lnTo>
                <a:lnTo>
                  <a:pt x="151041" y="1359941"/>
                </a:lnTo>
                <a:lnTo>
                  <a:pt x="171716" y="1393380"/>
                </a:lnTo>
                <a:lnTo>
                  <a:pt x="223024" y="1446263"/>
                </a:lnTo>
                <a:lnTo>
                  <a:pt x="288810" y="1481099"/>
                </a:lnTo>
                <a:lnTo>
                  <a:pt x="327558" y="1492008"/>
                </a:lnTo>
                <a:lnTo>
                  <a:pt x="370459" y="1498701"/>
                </a:lnTo>
                <a:lnTo>
                  <a:pt x="417652" y="1501279"/>
                </a:lnTo>
                <a:lnTo>
                  <a:pt x="469328" y="1499857"/>
                </a:lnTo>
                <a:lnTo>
                  <a:pt x="525678" y="1494510"/>
                </a:lnTo>
                <a:lnTo>
                  <a:pt x="584263" y="1485379"/>
                </a:lnTo>
                <a:lnTo>
                  <a:pt x="636981" y="1473085"/>
                </a:lnTo>
                <a:lnTo>
                  <a:pt x="683958" y="1457477"/>
                </a:lnTo>
                <a:lnTo>
                  <a:pt x="725309" y="1438389"/>
                </a:lnTo>
                <a:lnTo>
                  <a:pt x="761174" y="1415630"/>
                </a:lnTo>
                <a:lnTo>
                  <a:pt x="791654" y="1389062"/>
                </a:lnTo>
                <a:lnTo>
                  <a:pt x="816902" y="1358506"/>
                </a:lnTo>
                <a:lnTo>
                  <a:pt x="837044" y="1323797"/>
                </a:lnTo>
                <a:lnTo>
                  <a:pt x="852170" y="1284770"/>
                </a:lnTo>
                <a:lnTo>
                  <a:pt x="862444" y="1241259"/>
                </a:lnTo>
                <a:lnTo>
                  <a:pt x="867968" y="1193088"/>
                </a:lnTo>
                <a:lnTo>
                  <a:pt x="868883" y="1140104"/>
                </a:lnTo>
                <a:close/>
              </a:path>
              <a:path extrusionOk="0" h="1566545" w="2963545">
                <a:moveTo>
                  <a:pt x="1815185" y="1551736"/>
                </a:moveTo>
                <a:lnTo>
                  <a:pt x="1772805" y="1246327"/>
                </a:lnTo>
                <a:lnTo>
                  <a:pt x="1739315" y="1004938"/>
                </a:lnTo>
                <a:lnTo>
                  <a:pt x="1645691" y="330136"/>
                </a:lnTo>
                <a:lnTo>
                  <a:pt x="1612201" y="88747"/>
                </a:lnTo>
                <a:lnTo>
                  <a:pt x="1476870" y="88747"/>
                </a:lnTo>
                <a:lnTo>
                  <a:pt x="1476870" y="1004938"/>
                </a:lnTo>
                <a:lnTo>
                  <a:pt x="1315961" y="1004938"/>
                </a:lnTo>
                <a:lnTo>
                  <a:pt x="1348854" y="681253"/>
                </a:lnTo>
                <a:lnTo>
                  <a:pt x="1370825" y="330136"/>
                </a:lnTo>
                <a:lnTo>
                  <a:pt x="1422019" y="330136"/>
                </a:lnTo>
                <a:lnTo>
                  <a:pt x="1443964" y="681253"/>
                </a:lnTo>
                <a:lnTo>
                  <a:pt x="1476870" y="1004938"/>
                </a:lnTo>
                <a:lnTo>
                  <a:pt x="1476870" y="88747"/>
                </a:lnTo>
                <a:lnTo>
                  <a:pt x="1180617" y="88747"/>
                </a:lnTo>
                <a:lnTo>
                  <a:pt x="977633" y="1551736"/>
                </a:lnTo>
                <a:lnTo>
                  <a:pt x="1259255" y="1551736"/>
                </a:lnTo>
                <a:lnTo>
                  <a:pt x="1290345" y="1246327"/>
                </a:lnTo>
                <a:lnTo>
                  <a:pt x="1502473" y="1246327"/>
                </a:lnTo>
                <a:lnTo>
                  <a:pt x="1533575" y="1551736"/>
                </a:lnTo>
                <a:lnTo>
                  <a:pt x="1815185" y="1551736"/>
                </a:lnTo>
                <a:close/>
              </a:path>
              <a:path extrusionOk="0" h="1566545" w="2963545">
                <a:moveTo>
                  <a:pt x="2963126" y="116941"/>
                </a:moveTo>
                <a:lnTo>
                  <a:pt x="2700502" y="80314"/>
                </a:lnTo>
                <a:lnTo>
                  <a:pt x="2635618" y="704608"/>
                </a:lnTo>
                <a:lnTo>
                  <a:pt x="2604224" y="1300314"/>
                </a:lnTo>
                <a:lnTo>
                  <a:pt x="2557132" y="1293749"/>
                </a:lnTo>
                <a:lnTo>
                  <a:pt x="2561844" y="531825"/>
                </a:lnTo>
                <a:lnTo>
                  <a:pt x="2517571" y="54813"/>
                </a:lnTo>
                <a:lnTo>
                  <a:pt x="2124545" y="0"/>
                </a:lnTo>
                <a:lnTo>
                  <a:pt x="1922475" y="1448968"/>
                </a:lnTo>
                <a:lnTo>
                  <a:pt x="2185098" y="1485595"/>
                </a:lnTo>
                <a:lnTo>
                  <a:pt x="2239099" y="926261"/>
                </a:lnTo>
                <a:lnTo>
                  <a:pt x="2283447" y="264045"/>
                </a:lnTo>
                <a:lnTo>
                  <a:pt x="2334158" y="271119"/>
                </a:lnTo>
                <a:lnTo>
                  <a:pt x="2305608" y="1018628"/>
                </a:lnTo>
                <a:lnTo>
                  <a:pt x="2348115" y="1508328"/>
                </a:lnTo>
                <a:lnTo>
                  <a:pt x="2761056" y="1565922"/>
                </a:lnTo>
                <a:lnTo>
                  <a:pt x="2963126" y="116941"/>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54" name="Google Shape;254;g1c0a3dcca61_0_53"/>
          <p:cNvPicPr preferRelativeResize="0"/>
          <p:nvPr/>
        </p:nvPicPr>
        <p:blipFill rotWithShape="1">
          <a:blip r:embed="rId6">
            <a:alphaModFix/>
          </a:blip>
          <a:srcRect b="0" l="0" r="0" t="0"/>
          <a:stretch/>
        </p:blipFill>
        <p:spPr>
          <a:xfrm>
            <a:off x="3949324" y="1822792"/>
            <a:ext cx="6028167" cy="5030051"/>
          </a:xfrm>
          <a:prstGeom prst="rect">
            <a:avLst/>
          </a:prstGeom>
          <a:noFill/>
          <a:ln>
            <a:noFill/>
          </a:ln>
        </p:spPr>
      </p:pic>
      <p:sp>
        <p:nvSpPr>
          <p:cNvPr id="255" name="Google Shape;255;g1c0a3dcca61_0_53"/>
          <p:cNvSpPr/>
          <p:nvPr/>
        </p:nvSpPr>
        <p:spPr>
          <a:xfrm>
            <a:off x="-4900" y="2999175"/>
            <a:ext cx="4625400" cy="3636000"/>
          </a:xfrm>
          <a:prstGeom prst="rect">
            <a:avLst/>
          </a:prstGeom>
          <a:noFill/>
          <a:ln>
            <a:noFill/>
          </a:ln>
        </p:spPr>
        <p:txBody>
          <a:bodyPr anchorCtr="0" anchor="ctr" bIns="181400" lIns="187650" spcFirstLastPara="1" rIns="193925" wrap="square" tIns="225200">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Deadline: 2</a:t>
            </a:r>
            <a:r>
              <a:rPr lang="en-GB" sz="1100">
                <a:solidFill>
                  <a:schemeClr val="dk1"/>
                </a:solidFill>
                <a:latin typeface="Inter"/>
                <a:ea typeface="Inter"/>
                <a:cs typeface="Inter"/>
                <a:sym typeface="Inter"/>
              </a:rPr>
              <a:t>7</a:t>
            </a:r>
            <a:r>
              <a:rPr b="0" i="0" lang="en-GB" sz="1100" u="none" cap="none" strike="noStrike">
                <a:solidFill>
                  <a:schemeClr val="dk1"/>
                </a:solidFill>
                <a:latin typeface="Inter"/>
                <a:ea typeface="Inter"/>
                <a:cs typeface="Inter"/>
                <a:sym typeface="Inter"/>
              </a:rPr>
              <a:t>th April 2025</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Form: </a:t>
            </a:r>
            <a:r>
              <a:rPr b="1" i="0" lang="en-GB" sz="1050" u="sng" cap="none" strike="noStrike">
                <a:solidFill>
                  <a:schemeClr val="dk1"/>
                </a:solidFill>
                <a:latin typeface="Arial"/>
                <a:ea typeface="Arial"/>
                <a:cs typeface="Arial"/>
                <a:sym typeface="Arial"/>
                <a:hlinkClick r:id="rId7">
                  <a:extLst>
                    <a:ext uri="{A12FA001-AC4F-418D-AE19-62706E023703}">
                      <ahyp:hlinkClr val="tx"/>
                    </a:ext>
                  </a:extLst>
                </a:hlinkClick>
              </a:rPr>
              <a:t>https://89d77627055430.uk.deputy.com/jobs#/</a:t>
            </a:r>
            <a:endParaRPr b="1" i="0" sz="105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Process:</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Formal Interview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Contact Information: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jobs@poweredbycan.org or 0121 530 8451</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DBS and Reference</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This role is subject to a clear enhanced DBS and satisfactory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Employment/Character references.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Please note we are currently using a new application system,</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so if you face any technical difficulties please email jobs@poweredbycan.org</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br>
              <a:rPr b="0" i="0" lang="en-GB" sz="1100" u="none" cap="none" strike="noStrike">
                <a:solidFill>
                  <a:schemeClr val="dk1"/>
                </a:solidFill>
                <a:latin typeface="Inter"/>
                <a:ea typeface="Inter"/>
                <a:cs typeface="Inter"/>
                <a:sym typeface="Inter"/>
              </a:rPr>
            </a:b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352d38c539d_0_19"/>
          <p:cNvSpPr/>
          <p:nvPr/>
        </p:nvSpPr>
        <p:spPr>
          <a:xfrm>
            <a:off x="152400" y="122000"/>
            <a:ext cx="62196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 name="Google Shape;66;g352d38c539d_0_19"/>
          <p:cNvPicPr preferRelativeResize="0"/>
          <p:nvPr/>
        </p:nvPicPr>
        <p:blipFill rotWithShape="1">
          <a:blip r:embed="rId3">
            <a:alphaModFix/>
          </a:blip>
          <a:srcRect b="0" l="0" r="0" t="0"/>
          <a:stretch/>
        </p:blipFill>
        <p:spPr>
          <a:xfrm>
            <a:off x="6101543" y="4267200"/>
            <a:ext cx="5694758" cy="5694758"/>
          </a:xfrm>
          <a:prstGeom prst="rect">
            <a:avLst/>
          </a:prstGeom>
          <a:noFill/>
          <a:ln>
            <a:noFill/>
          </a:ln>
        </p:spPr>
      </p:pic>
      <p:sp>
        <p:nvSpPr>
          <p:cNvPr id="67" name="Google Shape;67;g352d38c539d_0_19"/>
          <p:cNvSpPr txBox="1"/>
          <p:nvPr/>
        </p:nvSpPr>
        <p:spPr>
          <a:xfrm rot="723792">
            <a:off x="708206" y="572600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68" name="Google Shape;68;g352d38c539d_0_19"/>
          <p:cNvSpPr txBox="1"/>
          <p:nvPr/>
        </p:nvSpPr>
        <p:spPr>
          <a:xfrm>
            <a:off x="7444340" y="6601331"/>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69" name="Google Shape;69;g352d38c539d_0_19"/>
          <p:cNvSpPr txBox="1"/>
          <p:nvPr/>
        </p:nvSpPr>
        <p:spPr>
          <a:xfrm>
            <a:off x="209550" y="122000"/>
            <a:ext cx="6105300" cy="93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047"/>
              <a:buFont typeface="Arial"/>
              <a:buNone/>
            </a:pPr>
            <a:r>
              <a:rPr b="1" lang="en-GB" sz="3047">
                <a:solidFill>
                  <a:schemeClr val="lt1"/>
                </a:solidFill>
                <a:latin typeface="Big Shoulders Black"/>
                <a:ea typeface="Big Shoulders Black"/>
                <a:cs typeface="Big Shoulders Black"/>
                <a:sym typeface="Big Shoulders Black"/>
              </a:rPr>
              <a:t>Arts and Culture Producer</a:t>
            </a:r>
            <a:r>
              <a:rPr b="1" i="0" lang="en-GB" sz="3047" u="none" cap="none" strike="noStrike">
                <a:solidFill>
                  <a:schemeClr val="lt1"/>
                </a:solidFill>
                <a:latin typeface="Big Shoulders Black"/>
                <a:ea typeface="Big Shoulders Black"/>
                <a:cs typeface="Big Shoulders Black"/>
                <a:sym typeface="Big Shoulders Black"/>
              </a:rPr>
              <a:t> - </a:t>
            </a:r>
            <a:r>
              <a:rPr b="1" lang="en-GB" sz="3047">
                <a:solidFill>
                  <a:schemeClr val="lt1"/>
                </a:solidFill>
                <a:latin typeface="Big Shoulders Black"/>
                <a:ea typeface="Big Shoulders Black"/>
                <a:cs typeface="Big Shoulders Black"/>
                <a:sym typeface="Big Shoulders Black"/>
              </a:rPr>
              <a:t>Apprenticeship</a:t>
            </a:r>
            <a:endParaRPr b="1" i="0" sz="2500" u="none" cap="none" strike="noStrike">
              <a:solidFill>
                <a:srgbClr val="FFFFFF"/>
              </a:solidFill>
              <a:latin typeface="Big Shoulders Black"/>
              <a:ea typeface="Big Shoulders Black"/>
              <a:cs typeface="Big Shoulders Black"/>
              <a:sym typeface="Big Shoulders Black"/>
            </a:endParaRPr>
          </a:p>
        </p:txBody>
      </p:sp>
      <p:sp>
        <p:nvSpPr>
          <p:cNvPr id="70" name="Google Shape;70;g352d38c539d_0_19"/>
          <p:cNvSpPr txBox="1"/>
          <p:nvPr>
            <p:ph type="title"/>
          </p:nvPr>
        </p:nvSpPr>
        <p:spPr>
          <a:xfrm>
            <a:off x="6577085" y="268395"/>
            <a:ext cx="3418200" cy="6141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941">
                <a:solidFill>
                  <a:srgbClr val="1D2041"/>
                </a:solidFill>
              </a:rPr>
              <a:t>JOB SUMMARY</a:t>
            </a:r>
            <a:endParaRPr sz="3941"/>
          </a:p>
        </p:txBody>
      </p:sp>
      <p:sp>
        <p:nvSpPr>
          <p:cNvPr id="71" name="Google Shape;71;g352d38c539d_0_19"/>
          <p:cNvSpPr/>
          <p:nvPr/>
        </p:nvSpPr>
        <p:spPr>
          <a:xfrm>
            <a:off x="6452775" y="582750"/>
            <a:ext cx="3360900" cy="1864800"/>
          </a:xfrm>
          <a:prstGeom prst="rect">
            <a:avLst/>
          </a:prstGeom>
          <a:noFill/>
          <a:ln>
            <a:noFill/>
          </a:ln>
        </p:spPr>
        <p:txBody>
          <a:bodyPr anchorCtr="0" anchor="ctr" bIns="181400" lIns="187650" spcFirstLastPara="1" rIns="193925" wrap="square" tIns="225200">
            <a:no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Deadline:  27th June 2025</a:t>
            </a:r>
            <a:r>
              <a:rPr b="0" i="0" lang="en-GB" sz="1100" u="none" cap="none" strike="noStrike">
                <a:solidFill>
                  <a:schemeClr val="dk1"/>
                </a:solidFill>
                <a:latin typeface="Inter"/>
                <a:ea typeface="Inter"/>
                <a:cs typeface="Inter"/>
                <a:sym typeface="Inter"/>
              </a:rPr>
              <a:t>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Application</a:t>
            </a:r>
            <a:br>
              <a:rPr b="0" i="0" lang="en-GB" sz="800" u="none" cap="none" strike="noStrike">
                <a:solidFill>
                  <a:schemeClr val="dk1"/>
                </a:solidFill>
                <a:latin typeface="Inter"/>
                <a:ea typeface="Inter"/>
                <a:cs typeface="Inter"/>
                <a:sym typeface="Inter"/>
              </a:rPr>
            </a:br>
            <a:endParaRPr b="0" i="0" sz="800" u="none" cap="none" strike="noStrike">
              <a:solidFill>
                <a:schemeClr val="dk1"/>
              </a:solidFill>
              <a:latin typeface="Inter"/>
              <a:ea typeface="Inter"/>
              <a:cs typeface="Inter"/>
              <a:sym typeface="Inter"/>
            </a:endParaRPr>
          </a:p>
        </p:txBody>
      </p:sp>
      <p:pic>
        <p:nvPicPr>
          <p:cNvPr id="72" name="Google Shape;72;g352d38c539d_0_19"/>
          <p:cNvPicPr preferRelativeResize="0"/>
          <p:nvPr/>
        </p:nvPicPr>
        <p:blipFill rotWithShape="1">
          <a:blip r:embed="rId5">
            <a:alphaModFix/>
          </a:blip>
          <a:srcRect b="0" l="0" r="0" t="0"/>
          <a:stretch/>
        </p:blipFill>
        <p:spPr>
          <a:xfrm rot="1154777">
            <a:off x="8710927" y="3224859"/>
            <a:ext cx="2447772" cy="2447772"/>
          </a:xfrm>
          <a:prstGeom prst="rect">
            <a:avLst/>
          </a:prstGeom>
          <a:noFill/>
          <a:ln>
            <a:noFill/>
          </a:ln>
        </p:spPr>
      </p:pic>
      <p:graphicFrame>
        <p:nvGraphicFramePr>
          <p:cNvPr id="73" name="Google Shape;73;g352d38c539d_0_19"/>
          <p:cNvGraphicFramePr/>
          <p:nvPr/>
        </p:nvGraphicFramePr>
        <p:xfrm>
          <a:off x="152392" y="1448393"/>
          <a:ext cx="3000000" cy="3000000"/>
        </p:xfrm>
        <a:graphic>
          <a:graphicData uri="http://schemas.openxmlformats.org/drawingml/2006/table">
            <a:tbl>
              <a:tblPr bandRow="1" firstRow="1">
                <a:noFill/>
                <a:tableStyleId>{E3E11A9A-6E7A-4456-B1AA-E6FCA64AFCC6}</a:tableStyleId>
              </a:tblPr>
              <a:tblGrid>
                <a:gridCol w="1683175"/>
                <a:gridCol w="4536425"/>
              </a:tblGrid>
              <a:tr h="158675">
                <a:tc>
                  <a:txBody>
                    <a:bodyPr/>
                    <a:lstStyle/>
                    <a:p>
                      <a:pPr indent="0" lvl="0" marL="0" marR="0" rtl="0" algn="ctr">
                        <a:lnSpc>
                          <a:spcPct val="100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Black"/>
                          <a:ea typeface="Big Shoulders Black"/>
                          <a:cs typeface="Big Shoulders Black"/>
                          <a:sym typeface="Big Shoulders Black"/>
                        </a:rPr>
                        <a:t>ROLE</a:t>
                      </a:r>
                      <a:endParaRPr sz="1400" u="none" cap="none" strike="noStrike">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100" u="none" cap="none" strike="noStrike">
                          <a:latin typeface="Inter"/>
                          <a:ea typeface="Inter"/>
                          <a:cs typeface="Inter"/>
                          <a:sym typeface="Inter"/>
                        </a:rPr>
                        <a:t>Arts &amp; Culture Producer - Cultural Learning and Participation Officer Apprenticeship</a:t>
                      </a:r>
                      <a:endParaRPr sz="1100" u="none" cap="none" strike="noStrike">
                        <a:solidFill>
                          <a:schemeClr val="dk1"/>
                        </a:solidFill>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REPORTING TO</a:t>
                      </a:r>
                      <a:endParaRPr i="0"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u="none" cap="none" strike="noStrike">
                          <a:solidFill>
                            <a:schemeClr val="dk1"/>
                          </a:solidFill>
                          <a:latin typeface="Inter"/>
                          <a:ea typeface="Inter"/>
                          <a:cs typeface="Inter"/>
                          <a:sym typeface="Inter"/>
                        </a:rPr>
                        <a:t>Service Lead - Arts, Culture &amp; Civic Change</a:t>
                      </a:r>
                      <a:endParaRPr sz="1100" u="none" cap="none" strike="noStrike">
                        <a:highlight>
                          <a:srgbClr val="FFFF00"/>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SALARY</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Inter"/>
                          <a:ea typeface="Inter"/>
                          <a:cs typeface="Inter"/>
                          <a:sym typeface="Inter"/>
                        </a:rPr>
                        <a:t>£7.55 per hour</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HOURS</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Inter"/>
                          <a:ea typeface="Inter"/>
                          <a:cs typeface="Inter"/>
                          <a:sym typeface="Inter"/>
                        </a:rPr>
                        <a:t>40 hours per week</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157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DURATION OF CONTRACT</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Inter"/>
                          <a:ea typeface="Inter"/>
                          <a:cs typeface="Inter"/>
                          <a:sym typeface="Inter"/>
                        </a:rPr>
                        <a:t>15 months</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TIMESCALE</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Immediate start</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Black"/>
                          <a:ea typeface="Big Shoulders Black"/>
                          <a:cs typeface="Big Shoulders Black"/>
                          <a:sym typeface="Big Shoulders Black"/>
                        </a:rPr>
                        <a:t>BASED</a:t>
                      </a:r>
                      <a:endParaRPr sz="1200" u="none" cap="none" strike="noStrike">
                        <a:solidFill>
                          <a:srgbClr val="FFFFFF"/>
                        </a:solidFill>
                        <a:latin typeface="Big Shoulders Black"/>
                        <a:ea typeface="Big Shoulders Black"/>
                        <a:cs typeface="Big Shoulders Black"/>
                        <a:sym typeface="Big Shoulders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PBC HQ – West Bromwich</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675">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solidFill>
                            <a:srgbClr val="FFFFFF"/>
                          </a:solidFill>
                          <a:latin typeface="Big Shoulders ExtraBold"/>
                          <a:ea typeface="Big Shoulders ExtraBold"/>
                          <a:cs typeface="Big Shoulders ExtraBold"/>
                          <a:sym typeface="Big Shoulders ExtraBold"/>
                        </a:rPr>
                        <a:t>ROLES AVAILABLE</a:t>
                      </a:r>
                      <a:endParaRPr sz="1200" u="none" cap="none" strike="noStrike">
                        <a:solidFill>
                          <a:srgbClr val="FFFFFF"/>
                        </a:solidFill>
                        <a:latin typeface="Big Shoulders ExtraBold"/>
                        <a:ea typeface="Big Shoulders ExtraBold"/>
                        <a:cs typeface="Big Shoulders ExtraBold"/>
                        <a:sym typeface="Big Shoulders ExtraBold"/>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1</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691225">
                <a:tc>
                  <a:txBody>
                    <a:bodyPr/>
                    <a:lstStyle/>
                    <a:p>
                      <a:pPr indent="0" lvl="0" marL="0" marR="0" rtl="0" algn="ctr">
                        <a:lnSpc>
                          <a:spcPct val="115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ExtraBold"/>
                          <a:ea typeface="Big Shoulders ExtraBold"/>
                          <a:cs typeface="Big Shoulders ExtraBold"/>
                          <a:sym typeface="Big Shoulders ExtraBold"/>
                        </a:rPr>
                        <a:t>SUMMARY</a:t>
                      </a:r>
                      <a:endParaRPr sz="1200" u="none" cap="none" strike="noStrike">
                        <a:latin typeface="Big Shoulders ExtraBold"/>
                        <a:ea typeface="Big Shoulders ExtraBold"/>
                        <a:cs typeface="Big Shoulders ExtraBold"/>
                        <a:sym typeface="Big Shoulders ExtraBold"/>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D8D8D8"/>
                      </a:solidFill>
                      <a:prstDash val="solid"/>
                      <a:round/>
                      <a:headEnd len="sm" w="sm" type="none"/>
                      <a:tailEnd len="sm" w="sm" type="none"/>
                    </a:lnB>
                    <a:solidFill>
                      <a:srgbClr val="FAAF15"/>
                    </a:solidFill>
                  </a:tcPr>
                </a:tc>
                <a:tc>
                  <a:txBody>
                    <a:bodyPr/>
                    <a:lstStyle/>
                    <a:p>
                      <a:pPr indent="0" lvl="0" marL="0" rtl="0" algn="l">
                        <a:lnSpc>
                          <a:spcPct val="115000"/>
                        </a:lnSpc>
                        <a:spcBef>
                          <a:spcPts val="1000"/>
                        </a:spcBef>
                        <a:spcAft>
                          <a:spcPts val="0"/>
                        </a:spcAft>
                        <a:buClr>
                          <a:schemeClr val="dk1"/>
                        </a:buClr>
                        <a:buSzPts val="1100"/>
                        <a:buFont typeface="Arial"/>
                        <a:buNone/>
                      </a:pPr>
                      <a:r>
                        <a:rPr lang="en-GB" sz="1100">
                          <a:solidFill>
                            <a:schemeClr val="dk1"/>
                          </a:solidFill>
                          <a:highlight>
                            <a:srgbClr val="FFFFFF"/>
                          </a:highlight>
                          <a:latin typeface="Arial"/>
                          <a:ea typeface="Arial"/>
                          <a:cs typeface="Arial"/>
                          <a:sym typeface="Arial"/>
                        </a:rPr>
                        <a:t>We are seeking an enthusiastic and motivated individual to join our team as a Cultural Learning and Participation Officer Apprentice. This is a unique opportunity to gain hands-on experience while studying towards a nationally recognised qualification. You’ll work closely with the team to design, deliver, and evaluate creative and educational programmes for diverse communities.</a:t>
                      </a:r>
                      <a:endParaRPr sz="1100">
                        <a:solidFill>
                          <a:schemeClr val="dk1"/>
                        </a:solidFill>
                        <a:highlight>
                          <a:srgbClr val="FFFFFF"/>
                        </a:highlight>
                        <a:latin typeface="Arial"/>
                        <a:ea typeface="Arial"/>
                        <a:cs typeface="Arial"/>
                        <a:sym typeface="Arial"/>
                      </a:endParaRPr>
                    </a:p>
                    <a:p>
                      <a:pPr indent="0" lvl="0" marL="0" rtl="0" algn="l">
                        <a:lnSpc>
                          <a:spcPct val="115000"/>
                        </a:lnSpc>
                        <a:spcBef>
                          <a:spcPts val="1000"/>
                        </a:spcBef>
                        <a:spcAft>
                          <a:spcPts val="0"/>
                        </a:spcAft>
                        <a:buClr>
                          <a:schemeClr val="dk1"/>
                        </a:buClr>
                        <a:buSzPts val="1100"/>
                        <a:buFont typeface="Arial"/>
                        <a:buNone/>
                      </a:pPr>
                      <a:r>
                        <a:rPr lang="en-GB" sz="1100">
                          <a:solidFill>
                            <a:schemeClr val="dk1"/>
                          </a:solidFill>
                          <a:highlight>
                            <a:srgbClr val="FFFFFF"/>
                          </a:highlight>
                          <a:latin typeface="Arial"/>
                          <a:ea typeface="Arial"/>
                          <a:cs typeface="Arial"/>
                          <a:sym typeface="Arial"/>
                        </a:rPr>
                        <a:t>The Cultural Learning and Participation Officer plays a vital role in promoting inclusive access to arts and culture through the development and delivery of engaging  programmes and participation initiatives for children and young people across The Black Country. This role supports audience development, community engagement, and learning across diverse demographics.</a:t>
                      </a:r>
                      <a:endParaRPr sz="1100">
                        <a:solidFill>
                          <a:schemeClr val="dk1"/>
                        </a:solidFill>
                        <a:highlight>
                          <a:srgbClr val="FFFFFF"/>
                        </a:highlight>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b="1" sz="1300">
                        <a:solidFill>
                          <a:schemeClr val="dk1"/>
                        </a:solidFill>
                        <a:highlight>
                          <a:srgbClr val="FFFFFF"/>
                        </a:highlight>
                        <a:latin typeface="Arial"/>
                        <a:ea typeface="Arial"/>
                        <a:cs typeface="Arial"/>
                        <a:sym typeface="Arial"/>
                      </a:endParaRPr>
                    </a:p>
                    <a:p>
                      <a:pPr indent="0" lvl="0" marL="0" rtl="0" algn="l">
                        <a:lnSpc>
                          <a:spcPct val="115000"/>
                        </a:lnSpc>
                        <a:spcBef>
                          <a:spcPts val="1000"/>
                        </a:spcBef>
                        <a:spcAft>
                          <a:spcPts val="0"/>
                        </a:spcAft>
                        <a:buNone/>
                      </a:pPr>
                      <a:r>
                        <a:t/>
                      </a:r>
                      <a:endParaRPr sz="1100">
                        <a:solidFill>
                          <a:schemeClr val="dk1"/>
                        </a:solidFill>
                        <a:highlight>
                          <a:srgbClr val="FFFFFF"/>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900"/>
                        <a:buFont typeface="Arial"/>
                        <a:buNone/>
                      </a:pPr>
                      <a:r>
                        <a:rPr lang="en-GB" sz="900" u="none" cap="none" strike="noStrike">
                          <a:solidFill>
                            <a:schemeClr val="dk1"/>
                          </a:solidFill>
                          <a:latin typeface="Arial"/>
                          <a:ea typeface="Arial"/>
                          <a:cs typeface="Arial"/>
                          <a:sym typeface="Arial"/>
                        </a:rPr>
                        <a:t> </a:t>
                      </a:r>
                      <a:endParaRPr sz="1300" u="none" cap="none" strike="noStrike">
                        <a:solidFill>
                          <a:schemeClr val="dk1"/>
                        </a:solidFill>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D8D8D8"/>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p:nvPr/>
        </p:nvSpPr>
        <p:spPr>
          <a:xfrm rot="-980356">
            <a:off x="253171" y="1966950"/>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
          <p:cNvSpPr/>
          <p:nvPr/>
        </p:nvSpPr>
        <p:spPr>
          <a:xfrm rot="796368">
            <a:off x="1553732" y="2194206"/>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 name="Google Shape;80;p3"/>
          <p:cNvPicPr preferRelativeResize="0"/>
          <p:nvPr/>
        </p:nvPicPr>
        <p:blipFill rotWithShape="1">
          <a:blip r:embed="rId3">
            <a:alphaModFix/>
          </a:blip>
          <a:srcRect b="0" l="0" r="0" t="0"/>
          <a:stretch/>
        </p:blipFill>
        <p:spPr>
          <a:xfrm rot="855939">
            <a:off x="5288765" y="-1153805"/>
            <a:ext cx="4716716" cy="4716716"/>
          </a:xfrm>
          <a:prstGeom prst="rect">
            <a:avLst/>
          </a:prstGeom>
          <a:noFill/>
          <a:ln>
            <a:noFill/>
          </a:ln>
        </p:spPr>
      </p:pic>
      <p:pic>
        <p:nvPicPr>
          <p:cNvPr id="81" name="Google Shape;81;p3"/>
          <p:cNvPicPr preferRelativeResize="0"/>
          <p:nvPr/>
        </p:nvPicPr>
        <p:blipFill rotWithShape="1">
          <a:blip r:embed="rId4">
            <a:alphaModFix/>
          </a:blip>
          <a:srcRect b="0" l="0" r="0" t="0"/>
          <a:stretch/>
        </p:blipFill>
        <p:spPr>
          <a:xfrm>
            <a:off x="7693889" y="626646"/>
            <a:ext cx="4768397" cy="4768397"/>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rot="-4054338">
            <a:off x="4879709" y="3722060"/>
            <a:ext cx="3360264" cy="3345964"/>
          </a:xfrm>
          <a:prstGeom prst="rect">
            <a:avLst/>
          </a:prstGeom>
          <a:noFill/>
          <a:ln>
            <a:noFill/>
          </a:ln>
        </p:spPr>
      </p:pic>
      <p:sp>
        <p:nvSpPr>
          <p:cNvPr id="83" name="Google Shape;83;p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84" name="Google Shape;84;p3"/>
          <p:cNvSpPr txBox="1"/>
          <p:nvPr/>
        </p:nvSpPr>
        <p:spPr>
          <a:xfrm rot="-1016241">
            <a:off x="762873" y="2289257"/>
            <a:ext cx="1552178" cy="6898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Black"/>
                <a:ea typeface="Big Shoulders Black"/>
                <a:cs typeface="Big Shoulders Black"/>
                <a:sym typeface="Big Shoulders Black"/>
              </a:rPr>
              <a:t>WHO</a:t>
            </a:r>
            <a:endParaRPr b="0" i="0" sz="5321" u="none" cap="none" strike="noStrike">
              <a:solidFill>
                <a:srgbClr val="000000"/>
              </a:solidFill>
              <a:latin typeface="Big Shoulders Black"/>
              <a:ea typeface="Big Shoulders Black"/>
              <a:cs typeface="Big Shoulders Black"/>
              <a:sym typeface="Big Shoulders Black"/>
            </a:endParaRPr>
          </a:p>
        </p:txBody>
      </p:sp>
      <p:sp>
        <p:nvSpPr>
          <p:cNvPr id="85" name="Google Shape;85;p3"/>
          <p:cNvSpPr txBox="1"/>
          <p:nvPr/>
        </p:nvSpPr>
        <p:spPr>
          <a:xfrm rot="815112">
            <a:off x="2553637" y="2462285"/>
            <a:ext cx="2145196" cy="6796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Black"/>
                <a:ea typeface="Big Shoulders Black"/>
                <a:cs typeface="Big Shoulders Black"/>
                <a:sym typeface="Big Shoulders Black"/>
              </a:rPr>
              <a:t>WE ARE</a:t>
            </a:r>
            <a:endParaRPr b="0" baseline="-25000" i="0" sz="7982" u="none" cap="none" strike="noStrike">
              <a:solidFill>
                <a:srgbClr val="000000"/>
              </a:solidFill>
              <a:latin typeface="Big Shoulders Black"/>
              <a:ea typeface="Big Shoulders Black"/>
              <a:cs typeface="Big Shoulders Black"/>
              <a:sym typeface="Big Shoulders Black"/>
            </a:endParaRPr>
          </a:p>
        </p:txBody>
      </p:sp>
      <p:pic>
        <p:nvPicPr>
          <p:cNvPr id="86" name="Google Shape;86;p3"/>
          <p:cNvPicPr preferRelativeResize="0"/>
          <p:nvPr/>
        </p:nvPicPr>
        <p:blipFill rotWithShape="1">
          <a:blip r:embed="rId6">
            <a:alphaModFix/>
          </a:blip>
          <a:srcRect b="0" l="0" r="0" t="0"/>
          <a:stretch/>
        </p:blipFill>
        <p:spPr>
          <a:xfrm>
            <a:off x="5867773" y="1285875"/>
            <a:ext cx="4038227" cy="5572125"/>
          </a:xfrm>
          <a:prstGeom prst="rect">
            <a:avLst/>
          </a:prstGeom>
          <a:noFill/>
          <a:ln>
            <a:noFill/>
          </a:ln>
        </p:spPr>
      </p:pic>
      <p:sp>
        <p:nvSpPr>
          <p:cNvPr id="87" name="Google Shape;87;p3"/>
          <p:cNvSpPr txBox="1"/>
          <p:nvPr/>
        </p:nvSpPr>
        <p:spPr>
          <a:xfrm>
            <a:off x="7100317" y="64770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 </a:t>
            </a:r>
            <a:r>
              <a:rPr b="1" i="0" lang="en-GB" sz="591" u="sng" cap="none" strike="noStrike">
                <a:solidFill>
                  <a:schemeClr val="lt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88" name="Google Shape;88;p3"/>
          <p:cNvSpPr txBox="1"/>
          <p:nvPr/>
        </p:nvSpPr>
        <p:spPr>
          <a:xfrm>
            <a:off x="373109" y="4144440"/>
            <a:ext cx="4271815"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2400"/>
              <a:buFont typeface="Big Shoulders Black"/>
              <a:buNone/>
            </a:pPr>
            <a:r>
              <a:rPr b="1" i="0" lang="en-GB" sz="2400" u="none" cap="none" strike="noStrike">
                <a:solidFill>
                  <a:srgbClr val="0184AF"/>
                </a:solidFill>
                <a:latin typeface="Big Shoulders Black"/>
                <a:ea typeface="Big Shoulders Black"/>
                <a:cs typeface="Big Shoulders Black"/>
                <a:sym typeface="Big Shoulders Black"/>
              </a:rPr>
              <a:t>POWERING CHILDREN, YOUNG PEOPLE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2400"/>
              <a:buFont typeface="Big Shoulders Black"/>
              <a:buNone/>
            </a:pPr>
            <a:r>
              <a:rPr b="1" i="0" lang="en-GB" sz="2400" u="none" cap="none" strike="noStrike">
                <a:solidFill>
                  <a:srgbClr val="0184AF"/>
                </a:solidFill>
                <a:latin typeface="Big Shoulders Black"/>
                <a:ea typeface="Big Shoulders Black"/>
                <a:cs typeface="Big Shoulders Black"/>
                <a:sym typeface="Big Shoulders Black"/>
              </a:rPr>
              <a:t>&amp; YOUNG ADULTS TO CHARGE UP CHANGE!</a:t>
            </a:r>
            <a:endParaRPr b="0" i="0" sz="2400" u="none" cap="none" strike="noStrike">
              <a:solidFill>
                <a:srgbClr val="0184AF"/>
              </a:solidFill>
              <a:latin typeface="Big Shoulders Black"/>
              <a:ea typeface="Big Shoulders Black"/>
              <a:cs typeface="Big Shoulders Black"/>
              <a:sym typeface="Big Shoulders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94" name="Google Shape;94;p4"/>
          <p:cNvSpPr txBox="1"/>
          <p:nvPr>
            <p:ph type="title"/>
          </p:nvPr>
        </p:nvSpPr>
        <p:spPr>
          <a:xfrm>
            <a:off x="196681" y="133835"/>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STORY</a:t>
            </a:r>
            <a:endParaRPr sz="4730"/>
          </a:p>
        </p:txBody>
      </p:sp>
      <p:sp>
        <p:nvSpPr>
          <p:cNvPr id="95" name="Google Shape;95;p4"/>
          <p:cNvSpPr txBox="1"/>
          <p:nvPr/>
        </p:nvSpPr>
        <p:spPr>
          <a:xfrm>
            <a:off x="205243" y="1095787"/>
            <a:ext cx="8287104" cy="3574228"/>
          </a:xfrm>
          <a:prstGeom prst="rect">
            <a:avLst/>
          </a:prstGeom>
          <a:noFill/>
          <a:ln>
            <a:noFill/>
          </a:ln>
        </p:spPr>
        <p:txBody>
          <a:bodyPr anchorCtr="0" anchor="t" bIns="0" lIns="0" spcFirstLastPara="1" rIns="0" wrap="square" tIns="5625">
            <a:spAutoFit/>
          </a:bodyPr>
          <a:lstStyle/>
          <a:p>
            <a:pPr indent="0" lvl="0" marL="6257" marR="20211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Powered by CAN works with children, young people and young adults across the Black Country and the wider Midlands region. Powered by CAN was created, built and developed in Sandwell, and we want to empower young people from the region to feel the same pride and purpose for their community as we do.</a:t>
            </a:r>
            <a:endParaRPr b="0" i="0" sz="1400" u="none" cap="none" strike="noStrike">
              <a:solidFill>
                <a:srgbClr val="000000"/>
              </a:solidFill>
              <a:latin typeface="Arial"/>
              <a:ea typeface="Arial"/>
              <a:cs typeface="Arial"/>
              <a:sym typeface="Arial"/>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Children, Young People &amp; Young Adults are at the heart of everything we do, and we make sure that we always put them first by ensuring we always do the following:</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Champion their rights to co-design, co-create and co-produce and make their voices heard.</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Encourage leadership pathways for their views and voice to be present their local community.</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Kick starting personal and professional development through a wider offer of experiences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believe in providing opportunities for children, young people &amp; young adults and we want to support them to thrive and contribute at every stage of their lives, for a fairer future.</a:t>
            </a:r>
            <a:endParaRPr b="0" i="0" sz="1200" u="none" cap="none" strike="noStrike">
              <a:solidFill>
                <a:schemeClr val="dk1"/>
              </a:solidFill>
              <a:latin typeface="Inter"/>
              <a:ea typeface="Inter"/>
              <a:cs typeface="Inter"/>
              <a:sym typeface="Inter"/>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p:txBody>
      </p:sp>
      <p:sp>
        <p:nvSpPr>
          <p:cNvPr id="96" name="Google Shape;96;p4"/>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97" name="Google Shape;97;p4"/>
          <p:cNvPicPr preferRelativeResize="0"/>
          <p:nvPr/>
        </p:nvPicPr>
        <p:blipFill rotWithShape="1">
          <a:blip r:embed="rId4">
            <a:alphaModFix/>
          </a:blip>
          <a:srcRect b="0" l="0" r="0" t="0"/>
          <a:stretch/>
        </p:blipFill>
        <p:spPr>
          <a:xfrm>
            <a:off x="8153400" y="-2358358"/>
            <a:ext cx="4716716" cy="4716716"/>
          </a:xfrm>
          <a:prstGeom prst="rect">
            <a:avLst/>
          </a:prstGeom>
          <a:noFill/>
          <a:ln>
            <a:noFill/>
          </a:ln>
        </p:spPr>
      </p:pic>
      <p:sp>
        <p:nvSpPr>
          <p:cNvPr id="98" name="Google Shape;98;p4"/>
          <p:cNvSpPr txBox="1"/>
          <p:nvPr/>
        </p:nvSpPr>
        <p:spPr>
          <a:xfrm>
            <a:off x="196681" y="833816"/>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got here….</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1303466" y="4593526"/>
            <a:ext cx="6256291"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3600"/>
              <a:buFont typeface="Big Shoulders Black"/>
              <a:buNone/>
            </a:pPr>
            <a:r>
              <a:rPr b="1" i="0" lang="en-GB" sz="3600" u="none" cap="none" strike="noStrike">
                <a:solidFill>
                  <a:srgbClr val="0184AF"/>
                </a:solidFill>
                <a:latin typeface="Big Shoulders Black"/>
                <a:ea typeface="Big Shoulders Black"/>
                <a:cs typeface="Big Shoulders Black"/>
                <a:sym typeface="Big Shoulders Black"/>
              </a:rPr>
              <a:t>HARNESSING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3600"/>
              <a:buFont typeface="Big Shoulders Black"/>
              <a:buNone/>
            </a:pPr>
            <a:r>
              <a:rPr b="1" i="0" lang="en-GB" sz="3600" u="none" cap="none" strike="noStrike">
                <a:solidFill>
                  <a:srgbClr val="0184AF"/>
                </a:solidFill>
                <a:latin typeface="Big Shoulders Black"/>
                <a:ea typeface="Big Shoulders Black"/>
                <a:cs typeface="Big Shoulders Black"/>
                <a:sym typeface="Big Shoulders Black"/>
              </a:rPr>
              <a:t>POWER, POTENTIAL, PROGRESS </a:t>
            </a:r>
            <a:endParaRPr b="0" i="0" sz="3600" u="none" cap="none" strike="noStrike">
              <a:solidFill>
                <a:srgbClr val="0184AF"/>
              </a:solidFill>
              <a:latin typeface="Big Shoulders Black"/>
              <a:ea typeface="Big Shoulders Black"/>
              <a:cs typeface="Big Shoulders Black"/>
              <a:sym typeface="Big Shoulders Black"/>
            </a:endParaRPr>
          </a:p>
        </p:txBody>
      </p:sp>
      <p:pic>
        <p:nvPicPr>
          <p:cNvPr id="100" name="Google Shape;100;p4"/>
          <p:cNvPicPr preferRelativeResize="0"/>
          <p:nvPr/>
        </p:nvPicPr>
        <p:blipFill rotWithShape="1">
          <a:blip r:embed="rId5">
            <a:alphaModFix/>
          </a:blip>
          <a:srcRect b="0" l="0" r="0" t="0"/>
          <a:stretch/>
        </p:blipFill>
        <p:spPr>
          <a:xfrm rot="-642143">
            <a:off x="7641113" y="1815483"/>
            <a:ext cx="39624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nvSpPr>
        <p:spPr>
          <a:xfrm rot="720000">
            <a:off x="1077626" y="5932684"/>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106" name="Google Shape;106;p5"/>
          <p:cNvSpPr txBox="1"/>
          <p:nvPr>
            <p:ph type="title"/>
          </p:nvPr>
        </p:nvSpPr>
        <p:spPr>
          <a:xfrm>
            <a:off x="191390" y="1690041"/>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MISSION</a:t>
            </a:r>
            <a:endParaRPr sz="4730"/>
          </a:p>
        </p:txBody>
      </p:sp>
      <p:sp>
        <p:nvSpPr>
          <p:cNvPr id="107" name="Google Shape;107;p5"/>
          <p:cNvSpPr txBox="1"/>
          <p:nvPr/>
        </p:nvSpPr>
        <p:spPr>
          <a:xfrm>
            <a:off x="354594" y="2682207"/>
            <a:ext cx="7499400" cy="744600"/>
          </a:xfrm>
          <a:prstGeom prst="rect">
            <a:avLst/>
          </a:prstGeom>
          <a:noFill/>
          <a:ln>
            <a:noFill/>
          </a:ln>
        </p:spPr>
        <p:txBody>
          <a:bodyPr anchorCtr="0" anchor="t" bIns="0" lIns="0" spcFirstLastPara="1" rIns="0" wrap="square" tIns="5625">
            <a:spAutoFit/>
          </a:bodyPr>
          <a:lstStyle/>
          <a:p>
            <a:pPr indent="0" lvl="0" marL="0" marR="0" rtl="0" algn="ctr">
              <a:lnSpc>
                <a:spcPct val="150000"/>
              </a:lnSpc>
              <a:spcBef>
                <a:spcPts val="0"/>
              </a:spcBef>
              <a:spcAft>
                <a:spcPts val="0"/>
              </a:spcAft>
              <a:buClr>
                <a:schemeClr val="dk1"/>
              </a:buClr>
              <a:buSzPts val="1100"/>
              <a:buFont typeface="Arial"/>
              <a:buNone/>
            </a:pPr>
            <a:r>
              <a:rPr b="0" i="0" lang="en-GB" sz="1200" u="none" cap="none" strike="noStrike">
                <a:solidFill>
                  <a:schemeClr val="dk1"/>
                </a:solidFill>
                <a:latin typeface="Inter"/>
                <a:ea typeface="Inter"/>
                <a:cs typeface="Inter"/>
                <a:sym typeface="Inter"/>
              </a:rPr>
              <a:t>Powering children, young people &amp; young adults to lead the change they want to see through the delivery of services, opportunities &amp; experiences to contribute at every stage of their lives, for a fairer future.</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09" name="Google Shape;109;p5"/>
          <p:cNvSpPr txBox="1"/>
          <p:nvPr/>
        </p:nvSpPr>
        <p:spPr>
          <a:xfrm>
            <a:off x="219314" y="2364222"/>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make the change…</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196681" y="3364718"/>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Black"/>
                <a:ea typeface="Big Shoulders Black"/>
                <a:cs typeface="Big Shoulders Black"/>
                <a:sym typeface="Big Shoulders Black"/>
              </a:rPr>
              <a:t>OUR VALUES</a:t>
            </a:r>
            <a:endParaRPr b="1" i="0" sz="4730" u="none" cap="none" strike="noStrike">
              <a:solidFill>
                <a:schemeClr val="lt1"/>
              </a:solidFill>
              <a:latin typeface="Big Shoulders Black"/>
              <a:ea typeface="Big Shoulders Black"/>
              <a:cs typeface="Big Shoulders Black"/>
              <a:sym typeface="Big Shoulders Black"/>
            </a:endParaRPr>
          </a:p>
        </p:txBody>
      </p:sp>
      <p:sp>
        <p:nvSpPr>
          <p:cNvPr id="111" name="Google Shape;111;p5"/>
          <p:cNvSpPr txBox="1"/>
          <p:nvPr/>
        </p:nvSpPr>
        <p:spPr>
          <a:xfrm>
            <a:off x="196680" y="4047016"/>
            <a:ext cx="6823729"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These are at the centre of everything we do…</a:t>
            </a:r>
            <a:endParaRPr b="1" i="0" sz="2950" u="none" cap="none" strike="noStrike">
              <a:solidFill>
                <a:srgbClr val="0484AF"/>
              </a:solidFill>
              <a:latin typeface="Inter SemiBold"/>
              <a:ea typeface="Inter SemiBold"/>
              <a:cs typeface="Inter SemiBold"/>
              <a:sym typeface="Inter SemiBold"/>
            </a:endParaRPr>
          </a:p>
        </p:txBody>
      </p:sp>
      <p:sp>
        <p:nvSpPr>
          <p:cNvPr id="112" name="Google Shape;112;p5"/>
          <p:cNvSpPr/>
          <p:nvPr/>
        </p:nvSpPr>
        <p:spPr>
          <a:xfrm>
            <a:off x="381000" y="4446992"/>
            <a:ext cx="2286000" cy="471865"/>
          </a:xfrm>
          <a:prstGeom prst="roundRect">
            <a:avLst>
              <a:gd fmla="val 16667" name="adj"/>
            </a:avLst>
          </a:prstGeom>
          <a:solidFill>
            <a:schemeClr val="lt1"/>
          </a:solidFill>
          <a:ln cap="flat" cmpd="sng" w="25400">
            <a:solidFill>
              <a:srgbClr val="DC7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CARE</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381000" y="5140308"/>
            <a:ext cx="2286000" cy="471865"/>
          </a:xfrm>
          <a:prstGeom prst="roundRect">
            <a:avLst>
              <a:gd fmla="val 16667" name="adj"/>
            </a:avLst>
          </a:prstGeom>
          <a:solidFill>
            <a:schemeClr val="lt1"/>
          </a:solidFill>
          <a:ln cap="flat" cmpd="sng" w="25400">
            <a:solidFill>
              <a:srgbClr val="E62F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COLLABORATION</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3037923" y="4446991"/>
            <a:ext cx="2273933" cy="471865"/>
          </a:xfrm>
          <a:prstGeom prst="roundRect">
            <a:avLst>
              <a:gd fmla="val 16667" name="adj"/>
            </a:avLst>
          </a:prstGeom>
          <a:solidFill>
            <a:schemeClr val="lt1"/>
          </a:solidFill>
          <a:ln cap="flat" cmpd="sng" w="25400">
            <a:solidFill>
              <a:srgbClr val="FAAF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CHALLENGE</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5659876" y="4426930"/>
            <a:ext cx="2436469" cy="471865"/>
          </a:xfrm>
          <a:prstGeom prst="roundRect">
            <a:avLst>
              <a:gd fmla="val 16667" name="adj"/>
            </a:avLst>
          </a:prstGeom>
          <a:solidFill>
            <a:schemeClr val="lt1"/>
          </a:solidFill>
          <a:ln cap="flat" cmpd="sng" w="25400">
            <a:solidFill>
              <a:srgbClr val="38A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COMMITMENT</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3037923" y="5140307"/>
            <a:ext cx="2286000" cy="471865"/>
          </a:xfrm>
          <a:prstGeom prst="roundRect">
            <a:avLst>
              <a:gd fmla="val 16667" name="adj"/>
            </a:avLst>
          </a:prstGeom>
          <a:solidFill>
            <a:schemeClr val="lt1"/>
          </a:solidFill>
          <a:ln cap="flat" cmpd="sng" w="25400">
            <a:solidFill>
              <a:srgbClr val="0184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CREATIVE</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5663923" y="5122847"/>
            <a:ext cx="2450529" cy="471865"/>
          </a:xfrm>
          <a:prstGeom prst="roundRect">
            <a:avLst>
              <a:gd fmla="val 16667" name="adj"/>
            </a:avLst>
          </a:prstGeom>
          <a:solidFill>
            <a:schemeClr val="lt1"/>
          </a:solidFill>
          <a:ln cap="flat" cmpd="sng" w="25400">
            <a:solidFill>
              <a:srgbClr val="F086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COMMUNITY</a:t>
            </a:r>
            <a:endParaRPr b="0" i="0" sz="1400" u="none" cap="none" strike="noStrik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4">
            <a:alphaModFix/>
          </a:blip>
          <a:srcRect b="0" l="0" r="0" t="0"/>
          <a:stretch/>
        </p:blipFill>
        <p:spPr>
          <a:xfrm>
            <a:off x="8460004" y="3335294"/>
            <a:ext cx="3048000" cy="3048000"/>
          </a:xfrm>
          <a:prstGeom prst="rect">
            <a:avLst/>
          </a:prstGeom>
          <a:noFill/>
          <a:ln>
            <a:noFill/>
          </a:ln>
        </p:spPr>
      </p:pic>
      <p:pic>
        <p:nvPicPr>
          <p:cNvPr id="119" name="Google Shape;119;p5"/>
          <p:cNvPicPr preferRelativeResize="0"/>
          <p:nvPr/>
        </p:nvPicPr>
        <p:blipFill rotWithShape="1">
          <a:blip r:embed="rId5">
            <a:alphaModFix/>
          </a:blip>
          <a:srcRect b="0" l="0" r="0" t="0"/>
          <a:stretch/>
        </p:blipFill>
        <p:spPr>
          <a:xfrm>
            <a:off x="8426054" y="-368753"/>
            <a:ext cx="3238123" cy="3238123"/>
          </a:xfrm>
          <a:prstGeom prst="rect">
            <a:avLst/>
          </a:prstGeom>
          <a:noFill/>
          <a:ln>
            <a:noFill/>
          </a:ln>
        </p:spPr>
      </p:pic>
      <p:sp>
        <p:nvSpPr>
          <p:cNvPr id="120" name="Google Shape;120;p5"/>
          <p:cNvSpPr txBox="1"/>
          <p:nvPr/>
        </p:nvSpPr>
        <p:spPr>
          <a:xfrm>
            <a:off x="192927" y="68540"/>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Black"/>
                <a:ea typeface="Big Shoulders Black"/>
                <a:cs typeface="Big Shoulders Black"/>
                <a:sym typeface="Big Shoulders Black"/>
              </a:rPr>
              <a:t>OUR VISION</a:t>
            </a:r>
            <a:endParaRPr b="1" i="0" sz="4730" u="none" cap="none" strike="noStrike">
              <a:solidFill>
                <a:schemeClr val="lt1"/>
              </a:solidFill>
              <a:latin typeface="Big Shoulders Black"/>
              <a:ea typeface="Big Shoulders Black"/>
              <a:cs typeface="Big Shoulders Black"/>
              <a:sym typeface="Big Shoulders Black"/>
            </a:endParaRPr>
          </a:p>
        </p:txBody>
      </p:sp>
      <p:sp>
        <p:nvSpPr>
          <p:cNvPr id="121" name="Google Shape;121;p5"/>
          <p:cNvSpPr txBox="1"/>
          <p:nvPr/>
        </p:nvSpPr>
        <p:spPr>
          <a:xfrm>
            <a:off x="211769" y="740723"/>
            <a:ext cx="5324612"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work together to make a difference…</a:t>
            </a:r>
            <a:endParaRPr b="1" i="0" sz="1600" u="none" cap="none" strike="noStrike">
              <a:solidFill>
                <a:srgbClr val="0484AF"/>
              </a:solidFill>
              <a:latin typeface="Inter SemiBold"/>
              <a:ea typeface="Inter SemiBold"/>
              <a:cs typeface="Inter SemiBold"/>
              <a:sym typeface="Inter SemiBold"/>
            </a:endParaRPr>
          </a:p>
        </p:txBody>
      </p:sp>
      <p:sp>
        <p:nvSpPr>
          <p:cNvPr id="122" name="Google Shape;122;p5"/>
          <p:cNvSpPr txBox="1"/>
          <p:nvPr/>
        </p:nvSpPr>
        <p:spPr>
          <a:xfrm>
            <a:off x="-4340" y="1085113"/>
            <a:ext cx="8182822" cy="527240"/>
          </a:xfrm>
          <a:prstGeom prst="rect">
            <a:avLst/>
          </a:prstGeom>
          <a:noFill/>
          <a:ln>
            <a:noFill/>
          </a:ln>
        </p:spPr>
        <p:txBody>
          <a:bodyPr anchorCtr="0" anchor="t" bIns="0" lIns="0" spcFirstLastPara="1" rIns="0" wrap="square" tIns="5625">
            <a:spAutoFit/>
          </a:bodyPr>
          <a:lstStyle/>
          <a:p>
            <a:pPr indent="0" lvl="0" marL="6257" marR="202110" rtl="0" algn="ctr">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want to power up children, young people &amp; young adults to live with pride, purpose and </a:t>
            </a:r>
            <a:endParaRPr b="0" i="0" sz="1400" u="none" cap="none" strike="noStrike">
              <a:solidFill>
                <a:srgbClr val="000000"/>
              </a:solidFill>
              <a:latin typeface="Arial"/>
              <a:ea typeface="Arial"/>
              <a:cs typeface="Arial"/>
              <a:sym typeface="Arial"/>
            </a:endParaRPr>
          </a:p>
          <a:p>
            <a:pPr indent="0" lvl="0" marL="6257" marR="202110" rtl="0" algn="ctr">
              <a:lnSpc>
                <a:spcPct val="150000"/>
              </a:lnSpc>
              <a:spcBef>
                <a:spcPts val="44"/>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prepared to make positive life choices.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rot="720000">
            <a:off x="708898" y="5948463"/>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128" name="Google Shape;128;p6"/>
          <p:cNvSpPr txBox="1"/>
          <p:nvPr>
            <p:ph type="title"/>
          </p:nvPr>
        </p:nvSpPr>
        <p:spPr>
          <a:xfrm>
            <a:off x="298057" y="195586"/>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SERVICES </a:t>
            </a:r>
            <a:endParaRPr sz="4730"/>
          </a:p>
        </p:txBody>
      </p:sp>
      <p:sp>
        <p:nvSpPr>
          <p:cNvPr id="129" name="Google Shape;129;p6"/>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130" name="Google Shape;130;p6"/>
          <p:cNvPicPr preferRelativeResize="0"/>
          <p:nvPr/>
        </p:nvPicPr>
        <p:blipFill rotWithShape="1">
          <a:blip r:embed="rId4">
            <a:alphaModFix/>
          </a:blip>
          <a:srcRect b="0" l="0" r="0" t="0"/>
          <a:stretch/>
        </p:blipFill>
        <p:spPr>
          <a:xfrm>
            <a:off x="1249336" y="1164562"/>
            <a:ext cx="2659539" cy="1020011"/>
          </a:xfrm>
          <a:prstGeom prst="rect">
            <a:avLst/>
          </a:prstGeom>
          <a:noFill/>
          <a:ln>
            <a:noFill/>
          </a:ln>
        </p:spPr>
      </p:pic>
      <p:pic>
        <p:nvPicPr>
          <p:cNvPr id="131" name="Google Shape;131;p6"/>
          <p:cNvPicPr preferRelativeResize="0"/>
          <p:nvPr/>
        </p:nvPicPr>
        <p:blipFill rotWithShape="1">
          <a:blip r:embed="rId5">
            <a:alphaModFix/>
          </a:blip>
          <a:srcRect b="0" l="0" r="0" t="0"/>
          <a:stretch/>
        </p:blipFill>
        <p:spPr>
          <a:xfrm>
            <a:off x="6392868" y="3503427"/>
            <a:ext cx="2040023" cy="1401733"/>
          </a:xfrm>
          <a:prstGeom prst="rect">
            <a:avLst/>
          </a:prstGeom>
          <a:noFill/>
          <a:ln>
            <a:noFill/>
          </a:ln>
        </p:spPr>
      </p:pic>
      <p:pic>
        <p:nvPicPr>
          <p:cNvPr id="132" name="Google Shape;132;p6"/>
          <p:cNvPicPr preferRelativeResize="0"/>
          <p:nvPr/>
        </p:nvPicPr>
        <p:blipFill rotWithShape="1">
          <a:blip r:embed="rId6">
            <a:alphaModFix/>
          </a:blip>
          <a:srcRect b="0" l="0" r="0" t="0"/>
          <a:stretch/>
        </p:blipFill>
        <p:spPr>
          <a:xfrm>
            <a:off x="6052008" y="1139736"/>
            <a:ext cx="2659539" cy="1020011"/>
          </a:xfrm>
          <a:prstGeom prst="rect">
            <a:avLst/>
          </a:prstGeom>
          <a:noFill/>
          <a:ln>
            <a:noFill/>
          </a:ln>
        </p:spPr>
      </p:pic>
      <p:pic>
        <p:nvPicPr>
          <p:cNvPr id="133" name="Google Shape;133;p6"/>
          <p:cNvPicPr preferRelativeResize="0"/>
          <p:nvPr/>
        </p:nvPicPr>
        <p:blipFill rotWithShape="1">
          <a:blip r:embed="rId7">
            <a:alphaModFix/>
          </a:blip>
          <a:srcRect b="0" l="0" r="0" t="0"/>
          <a:stretch/>
        </p:blipFill>
        <p:spPr>
          <a:xfrm>
            <a:off x="1494915" y="3457619"/>
            <a:ext cx="2040023" cy="1401733"/>
          </a:xfrm>
          <a:prstGeom prst="rect">
            <a:avLst/>
          </a:prstGeom>
          <a:noFill/>
          <a:ln>
            <a:noFill/>
          </a:ln>
        </p:spPr>
      </p:pic>
      <p:sp>
        <p:nvSpPr>
          <p:cNvPr id="134" name="Google Shape;134;p6"/>
          <p:cNvSpPr txBox="1"/>
          <p:nvPr/>
        </p:nvSpPr>
        <p:spPr>
          <a:xfrm>
            <a:off x="297303" y="2340271"/>
            <a:ext cx="4747791"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Celebrating culture &amp; civic responsibility through confidence, creativity &amp; connecting with others…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5" name="Google Shape;135;p6"/>
          <p:cNvSpPr txBox="1"/>
          <p:nvPr/>
        </p:nvSpPr>
        <p:spPr>
          <a:xfrm>
            <a:off x="450455" y="5072735"/>
            <a:ext cx="4442994"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Taking the time to talk, tackle &amp; transform into our true selves…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6" name="Google Shape;136;p6"/>
          <p:cNvSpPr txBox="1"/>
          <p:nvPr/>
        </p:nvSpPr>
        <p:spPr>
          <a:xfrm>
            <a:off x="5136498" y="5072735"/>
            <a:ext cx="4552759" cy="488828"/>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Always aiming high, aspiring to achieve &amp; Accelerating your ambitions …</a:t>
            </a:r>
            <a:endParaRPr b="0" i="0" sz="1400" u="none" cap="none" strike="noStrike">
              <a:solidFill>
                <a:srgbClr val="000000"/>
              </a:solidFill>
              <a:latin typeface="Arial"/>
              <a:ea typeface="Arial"/>
              <a:cs typeface="Arial"/>
              <a:sym typeface="Arial"/>
            </a:endParaRPr>
          </a:p>
        </p:txBody>
      </p:sp>
      <p:sp>
        <p:nvSpPr>
          <p:cNvPr id="137" name="Google Shape;137;p6"/>
          <p:cNvSpPr txBox="1"/>
          <p:nvPr/>
        </p:nvSpPr>
        <p:spPr>
          <a:xfrm>
            <a:off x="5263636" y="2340271"/>
            <a:ext cx="4298485" cy="453177"/>
          </a:xfrm>
          <a:prstGeom prst="rect">
            <a:avLst/>
          </a:prstGeom>
          <a:noFill/>
          <a:ln>
            <a:noFill/>
          </a:ln>
        </p:spPr>
        <p:txBody>
          <a:bodyPr anchorCtr="0" anchor="t" bIns="0" lIns="0" spcFirstLastPara="1" rIns="0" wrap="square" tIns="5925">
            <a:spAutoFit/>
          </a:bodyPr>
          <a:lstStyle/>
          <a:p>
            <a:pPr indent="0" lvl="0" marL="0" marR="0" rtl="0" algn="ctr">
              <a:lnSpc>
                <a:spcPct val="1000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Promoting positive lifestyles and empowering people through participation…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3671575" y="2819099"/>
            <a:ext cx="2450400" cy="15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
          <p:cNvSpPr txBox="1"/>
          <p:nvPr/>
        </p:nvSpPr>
        <p:spPr>
          <a:xfrm>
            <a:off x="3253351" y="4419438"/>
            <a:ext cx="3399300" cy="485700"/>
          </a:xfrm>
          <a:prstGeom prst="rect">
            <a:avLst/>
          </a:prstGeom>
          <a:noFill/>
          <a:ln>
            <a:noFill/>
          </a:ln>
        </p:spPr>
        <p:txBody>
          <a:bodyPr anchorCtr="0" anchor="t" bIns="0" lIns="0" spcFirstLastPara="1" rIns="0" wrap="square" tIns="5925">
            <a:spAutoFit/>
          </a:bodyPr>
          <a:lstStyle/>
          <a:p>
            <a:pPr indent="0" lvl="0" marL="12700" marR="0" rtl="0" algn="ctr">
              <a:lnSpc>
                <a:spcPct val="112000"/>
              </a:lnSpc>
              <a:spcBef>
                <a:spcPts val="0"/>
              </a:spcBef>
              <a:spcAft>
                <a:spcPts val="0"/>
              </a:spcAft>
              <a:buClr>
                <a:srgbClr val="000000"/>
              </a:buClr>
              <a:buSzPts val="1100"/>
              <a:buFont typeface="Arial"/>
              <a:buNone/>
            </a:pPr>
            <a:r>
              <a:rPr b="1" i="0" lang="en-GB" sz="1450" u="none" cap="none" strike="noStrike">
                <a:solidFill>
                  <a:srgbClr val="0484AF"/>
                </a:solidFill>
                <a:latin typeface="Inter"/>
                <a:ea typeface="Inter"/>
                <a:cs typeface="Inter"/>
                <a:sym typeface="Inter"/>
              </a:rPr>
              <a:t>Navigating the narrative…</a:t>
            </a:r>
            <a:endParaRPr b="1" i="0" sz="1450" u="none" cap="none" strike="noStrike">
              <a:solidFill>
                <a:srgbClr val="0484AF"/>
              </a:solidFill>
              <a:latin typeface="Inter"/>
              <a:ea typeface="Inter"/>
              <a:cs typeface="Inter"/>
              <a:sym typeface="Inter"/>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pic>
        <p:nvPicPr>
          <p:cNvPr id="140" name="Google Shape;140;p6"/>
          <p:cNvPicPr preferRelativeResize="0"/>
          <p:nvPr/>
        </p:nvPicPr>
        <p:blipFill rotWithShape="1">
          <a:blip r:embed="rId8">
            <a:alphaModFix/>
          </a:blip>
          <a:srcRect b="0" l="0" r="0" t="0"/>
          <a:stretch/>
        </p:blipFill>
        <p:spPr>
          <a:xfrm>
            <a:off x="3787250" y="2819100"/>
            <a:ext cx="2353324" cy="16191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nvSpPr>
        <p:spPr>
          <a:xfrm rot="720000">
            <a:off x="726225" y="5829837"/>
            <a:ext cx="76157" cy="73418"/>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146" name="Google Shape;146;p7"/>
          <p:cNvSpPr txBox="1"/>
          <p:nvPr>
            <p:ph type="title"/>
          </p:nvPr>
        </p:nvSpPr>
        <p:spPr>
          <a:xfrm>
            <a:off x="177519" y="210401"/>
            <a:ext cx="4439865" cy="735467"/>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OBJECTIVES</a:t>
            </a:r>
            <a:endParaRPr sz="4730"/>
          </a:p>
        </p:txBody>
      </p:sp>
      <p:sp>
        <p:nvSpPr>
          <p:cNvPr id="147" name="Google Shape;147;p7"/>
          <p:cNvSpPr txBox="1"/>
          <p:nvPr/>
        </p:nvSpPr>
        <p:spPr>
          <a:xfrm>
            <a:off x="600128" y="1421777"/>
            <a:ext cx="5132600"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develop collective understanding and knowledge on the identity of place to strength the services that are relevant to meet the needs of children, young people &amp; young adults.</a:t>
            </a:r>
            <a:endParaRPr b="0" i="0" sz="1200" u="none" cap="none" strike="noStrike">
              <a:solidFill>
                <a:srgbClr val="000000"/>
              </a:solidFill>
              <a:latin typeface="Inter"/>
              <a:ea typeface="Inter"/>
              <a:cs typeface="Inter"/>
              <a:sym typeface="Inter"/>
            </a:endParaRPr>
          </a:p>
        </p:txBody>
      </p:sp>
      <p:sp>
        <p:nvSpPr>
          <p:cNvPr id="148" name="Google Shape;148;p7"/>
          <p:cNvSpPr txBox="1"/>
          <p:nvPr/>
        </p:nvSpPr>
        <p:spPr>
          <a:xfrm>
            <a:off x="641670" y="2488264"/>
            <a:ext cx="5038125"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deliver ambitious and high quality opportunities and experiences for children, young people &amp; young adults to strengthen best practice for the sector to meet soft, hard and transferable skills. </a:t>
            </a:r>
            <a:endParaRPr b="0" i="0" sz="1200" u="none" cap="none" strike="noStrike">
              <a:solidFill>
                <a:srgbClr val="343A40"/>
              </a:solidFill>
              <a:latin typeface="Inter"/>
              <a:ea typeface="Inter"/>
              <a:cs typeface="Inter"/>
              <a:sym typeface="Inter"/>
            </a:endParaRPr>
          </a:p>
        </p:txBody>
      </p:sp>
      <p:grpSp>
        <p:nvGrpSpPr>
          <p:cNvPr id="149" name="Google Shape;149;p7"/>
          <p:cNvGrpSpPr/>
          <p:nvPr/>
        </p:nvGrpSpPr>
        <p:grpSpPr>
          <a:xfrm>
            <a:off x="182499" y="1200525"/>
            <a:ext cx="297504" cy="297868"/>
            <a:chOff x="942378" y="3663613"/>
            <a:chExt cx="603781" cy="604520"/>
          </a:xfrm>
        </p:grpSpPr>
        <p:sp>
          <p:nvSpPr>
            <p:cNvPr id="150" name="Google Shape;150;p7"/>
            <p:cNvSpPr/>
            <p:nvPr/>
          </p:nvSpPr>
          <p:spPr>
            <a:xfrm>
              <a:off x="1544254" y="3962077"/>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1" name="Google Shape;151;p7"/>
            <p:cNvPicPr preferRelativeResize="0"/>
            <p:nvPr/>
          </p:nvPicPr>
          <p:blipFill rotWithShape="1">
            <a:blip r:embed="rId3">
              <a:alphaModFix/>
            </a:blip>
            <a:srcRect b="0" l="0" r="0" t="0"/>
            <a:stretch/>
          </p:blipFill>
          <p:spPr>
            <a:xfrm>
              <a:off x="1420751" y="3721811"/>
              <a:ext cx="118035" cy="197759"/>
            </a:xfrm>
            <a:prstGeom prst="rect">
              <a:avLst/>
            </a:prstGeom>
            <a:noFill/>
            <a:ln>
              <a:noFill/>
            </a:ln>
          </p:spPr>
        </p:pic>
        <p:sp>
          <p:nvSpPr>
            <p:cNvPr id="152" name="Google Shape;152;p7"/>
            <p:cNvSpPr/>
            <p:nvPr/>
          </p:nvSpPr>
          <p:spPr>
            <a:xfrm>
              <a:off x="942378" y="366361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67"/>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697"/>
                  </a:lnTo>
                  <a:lnTo>
                    <a:pt x="140322" y="45732"/>
                  </a:lnTo>
                  <a:close/>
                </a:path>
                <a:path extrusionOk="0" h="604520" w="602615">
                  <a:moveTo>
                    <a:pt x="142049" y="45516"/>
                  </a:moveTo>
                  <a:lnTo>
                    <a:pt x="141668" y="45720"/>
                  </a:lnTo>
                  <a:lnTo>
                    <a:pt x="141135" y="46228"/>
                  </a:lnTo>
                  <a:lnTo>
                    <a:pt x="141770" y="45720"/>
                  </a:lnTo>
                  <a:lnTo>
                    <a:pt x="141897" y="45643"/>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85"/>
                  </a:lnTo>
                  <a:lnTo>
                    <a:pt x="421297" y="24904"/>
                  </a:lnTo>
                  <a:lnTo>
                    <a:pt x="418757" y="24320"/>
                  </a:lnTo>
                  <a:lnTo>
                    <a:pt x="417550" y="24015"/>
                  </a:lnTo>
                  <a:lnTo>
                    <a:pt x="416547" y="23939"/>
                  </a:lnTo>
                  <a:lnTo>
                    <a:pt x="416699" y="24320"/>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62"/>
                  </a:lnTo>
                  <a:lnTo>
                    <a:pt x="428015" y="28359"/>
                  </a:lnTo>
                  <a:lnTo>
                    <a:pt x="429514" y="29083"/>
                  </a:lnTo>
                  <a:lnTo>
                    <a:pt x="430949" y="29832"/>
                  </a:lnTo>
                  <a:close/>
                </a:path>
                <a:path extrusionOk="0" h="604520" w="602615">
                  <a:moveTo>
                    <a:pt x="433222" y="30670"/>
                  </a:moveTo>
                  <a:lnTo>
                    <a:pt x="430898" y="29438"/>
                  </a:lnTo>
                  <a:lnTo>
                    <a:pt x="430377" y="29362"/>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82"/>
                  </a:lnTo>
                  <a:lnTo>
                    <a:pt x="464299" y="52590"/>
                  </a:lnTo>
                  <a:lnTo>
                    <a:pt x="462076" y="51435"/>
                  </a:lnTo>
                  <a:lnTo>
                    <a:pt x="461886" y="52705"/>
                  </a:lnTo>
                  <a:lnTo>
                    <a:pt x="465759" y="54457"/>
                  </a:lnTo>
                  <a:lnTo>
                    <a:pt x="469633" y="57086"/>
                  </a:lnTo>
                  <a:lnTo>
                    <a:pt x="468960" y="56603"/>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09"/>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54"/>
                  </a:moveTo>
                  <a:lnTo>
                    <a:pt x="496493" y="77470"/>
                  </a:lnTo>
                  <a:lnTo>
                    <a:pt x="493445" y="72390"/>
                  </a:lnTo>
                  <a:lnTo>
                    <a:pt x="492798" y="72390"/>
                  </a:lnTo>
                  <a:lnTo>
                    <a:pt x="486918" y="68580"/>
                  </a:lnTo>
                  <a:lnTo>
                    <a:pt x="488594" y="69850"/>
                  </a:lnTo>
                  <a:lnTo>
                    <a:pt x="496773" y="78854"/>
                  </a:lnTo>
                  <a:close/>
                </a:path>
                <a:path extrusionOk="0" h="604520" w="602615">
                  <a:moveTo>
                    <a:pt x="497801" y="80010"/>
                  </a:moveTo>
                  <a:lnTo>
                    <a:pt x="496773" y="78854"/>
                  </a:lnTo>
                  <a:lnTo>
                    <a:pt x="496849" y="79273"/>
                  </a:lnTo>
                  <a:lnTo>
                    <a:pt x="497801" y="80010"/>
                  </a:lnTo>
                  <a:close/>
                </a:path>
                <a:path extrusionOk="0" h="604520" w="602615">
                  <a:moveTo>
                    <a:pt x="597941" y="344678"/>
                  </a:moveTo>
                  <a:lnTo>
                    <a:pt x="597420" y="348970"/>
                  </a:lnTo>
                  <a:lnTo>
                    <a:pt x="597623" y="347967"/>
                  </a:lnTo>
                  <a:lnTo>
                    <a:pt x="597839" y="346265"/>
                  </a:lnTo>
                  <a:lnTo>
                    <a:pt x="597941" y="344678"/>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73"/>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43"/>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59"/>
                  </a:moveTo>
                  <a:lnTo>
                    <a:pt x="600392" y="303187"/>
                  </a:lnTo>
                  <a:lnTo>
                    <a:pt x="600519" y="307352"/>
                  </a:lnTo>
                  <a:lnTo>
                    <a:pt x="600100" y="308419"/>
                  </a:lnTo>
                  <a:lnTo>
                    <a:pt x="601878" y="306959"/>
                  </a:lnTo>
                  <a:close/>
                </a:path>
                <a:path extrusionOk="0" h="604520" w="602615">
                  <a:moveTo>
                    <a:pt x="602551" y="314261"/>
                  </a:moveTo>
                  <a:lnTo>
                    <a:pt x="601522" y="318300"/>
                  </a:lnTo>
                  <a:lnTo>
                    <a:pt x="601637" y="319036"/>
                  </a:lnTo>
                  <a:lnTo>
                    <a:pt x="601649" y="319798"/>
                  </a:lnTo>
                  <a:lnTo>
                    <a:pt x="601726" y="320535"/>
                  </a:lnTo>
                  <a:lnTo>
                    <a:pt x="602132" y="318452"/>
                  </a:lnTo>
                  <a:lnTo>
                    <a:pt x="602284" y="316357"/>
                  </a:lnTo>
                  <a:lnTo>
                    <a:pt x="602551" y="314261"/>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3" name="Google Shape;153;p7"/>
          <p:cNvGrpSpPr/>
          <p:nvPr/>
        </p:nvGrpSpPr>
        <p:grpSpPr>
          <a:xfrm>
            <a:off x="202558" y="2276200"/>
            <a:ext cx="297504" cy="297868"/>
            <a:chOff x="942378" y="5108593"/>
            <a:chExt cx="603781" cy="604520"/>
          </a:xfrm>
        </p:grpSpPr>
        <p:sp>
          <p:nvSpPr>
            <p:cNvPr id="154" name="Google Shape;154;p7"/>
            <p:cNvSpPr/>
            <p:nvPr/>
          </p:nvSpPr>
          <p:spPr>
            <a:xfrm>
              <a:off x="1544254" y="5407059"/>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5" name="Google Shape;155;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56" name="Google Shape;156;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7" name="Google Shape;157;p7"/>
          <p:cNvGrpSpPr/>
          <p:nvPr/>
        </p:nvGrpSpPr>
        <p:grpSpPr>
          <a:xfrm>
            <a:off x="5652361" y="-310167"/>
            <a:ext cx="5224114" cy="6253768"/>
            <a:chOff x="10402819" y="681"/>
            <a:chExt cx="9701280" cy="11307875"/>
          </a:xfrm>
        </p:grpSpPr>
        <p:pic>
          <p:nvPicPr>
            <p:cNvPr id="158" name="Google Shape;158;p7"/>
            <p:cNvPicPr preferRelativeResize="0"/>
            <p:nvPr/>
          </p:nvPicPr>
          <p:blipFill rotWithShape="1">
            <a:blip r:embed="rId5">
              <a:alphaModFix/>
            </a:blip>
            <a:srcRect b="0" l="0" r="0" t="0"/>
            <a:stretch/>
          </p:blipFill>
          <p:spPr>
            <a:xfrm>
              <a:off x="10402819" y="681"/>
              <a:ext cx="9701280" cy="11307875"/>
            </a:xfrm>
            <a:prstGeom prst="rect">
              <a:avLst/>
            </a:prstGeom>
            <a:noFill/>
            <a:ln>
              <a:noFill/>
            </a:ln>
          </p:spPr>
        </p:pic>
        <p:sp>
          <p:nvSpPr>
            <p:cNvPr id="159" name="Google Shape;159;p7"/>
            <p:cNvSpPr/>
            <p:nvPr/>
          </p:nvSpPr>
          <p:spPr>
            <a:xfrm>
              <a:off x="18591872" y="11093488"/>
              <a:ext cx="29845" cy="29845"/>
            </a:xfrm>
            <a:custGeom>
              <a:rect b="b" l="l" r="r" t="t"/>
              <a:pathLst>
                <a:path extrusionOk="0" h="29845" w="29844">
                  <a:moveTo>
                    <a:pt x="3139" y="0"/>
                  </a:moveTo>
                  <a:lnTo>
                    <a:pt x="0" y="6319"/>
                  </a:lnTo>
                  <a:lnTo>
                    <a:pt x="995" y="9546"/>
                  </a:lnTo>
                  <a:lnTo>
                    <a:pt x="10669" y="25626"/>
                  </a:lnTo>
                  <a:lnTo>
                    <a:pt x="18625" y="29323"/>
                  </a:lnTo>
                  <a:lnTo>
                    <a:pt x="24881" y="27543"/>
                  </a:lnTo>
                  <a:lnTo>
                    <a:pt x="29455" y="27190"/>
                  </a:lnTo>
                  <a:lnTo>
                    <a:pt x="12321" y="2864"/>
                  </a:lnTo>
                  <a:lnTo>
                    <a:pt x="3139" y="0"/>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0" name="Google Shape;160;p7"/>
            <p:cNvPicPr preferRelativeResize="0"/>
            <p:nvPr/>
          </p:nvPicPr>
          <p:blipFill rotWithShape="1">
            <a:blip r:embed="rId6">
              <a:alphaModFix/>
            </a:blip>
            <a:srcRect b="0" l="0" r="0" t="0"/>
            <a:stretch/>
          </p:blipFill>
          <p:spPr>
            <a:xfrm>
              <a:off x="11870716" y="837011"/>
              <a:ext cx="8202703" cy="10471543"/>
            </a:xfrm>
            <a:prstGeom prst="rect">
              <a:avLst/>
            </a:prstGeom>
            <a:noFill/>
            <a:ln>
              <a:noFill/>
            </a:ln>
          </p:spPr>
        </p:pic>
      </p:grpSp>
      <p:sp>
        <p:nvSpPr>
          <p:cNvPr id="161" name="Google Shape;161;p7"/>
          <p:cNvSpPr txBox="1"/>
          <p:nvPr/>
        </p:nvSpPr>
        <p:spPr>
          <a:xfrm>
            <a:off x="299468" y="1234078"/>
            <a:ext cx="63563"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1</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62" name="Google Shape;162;p7"/>
          <p:cNvSpPr txBox="1"/>
          <p:nvPr/>
        </p:nvSpPr>
        <p:spPr>
          <a:xfrm>
            <a:off x="299468" y="2309692"/>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2</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63" name="Google Shape;163;p7"/>
          <p:cNvSpPr txBox="1"/>
          <p:nvPr/>
        </p:nvSpPr>
        <p:spPr>
          <a:xfrm>
            <a:off x="596549" y="1132842"/>
            <a:ext cx="1595280"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Pride of Place!</a:t>
            </a:r>
            <a:endParaRPr b="1" i="0" sz="1700" u="none" cap="none" strike="noStrike">
              <a:solidFill>
                <a:srgbClr val="0484AF"/>
              </a:solidFill>
              <a:latin typeface="Inter SemiBold"/>
              <a:ea typeface="Inter SemiBold"/>
              <a:cs typeface="Inter SemiBold"/>
              <a:sym typeface="Inter SemiBold"/>
            </a:endParaRPr>
          </a:p>
        </p:txBody>
      </p:sp>
      <p:sp>
        <p:nvSpPr>
          <p:cNvPr id="164" name="Google Shape;164;p7"/>
          <p:cNvSpPr txBox="1"/>
          <p:nvPr/>
        </p:nvSpPr>
        <p:spPr>
          <a:xfrm>
            <a:off x="638801" y="2200007"/>
            <a:ext cx="4081918"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Positive Programmes &amp; Principles!</a:t>
            </a:r>
            <a:endParaRPr b="1" i="0" sz="1700" u="none" cap="none" strike="noStrike">
              <a:solidFill>
                <a:srgbClr val="0484AF"/>
              </a:solidFill>
              <a:latin typeface="Inter SemiBold"/>
              <a:ea typeface="Inter SemiBold"/>
              <a:cs typeface="Inter SemiBold"/>
              <a:sym typeface="Inter SemiBold"/>
            </a:endParaRPr>
          </a:p>
        </p:txBody>
      </p:sp>
      <p:sp>
        <p:nvSpPr>
          <p:cNvPr id="165" name="Google Shape;165;p7"/>
          <p:cNvSpPr txBox="1"/>
          <p:nvPr/>
        </p:nvSpPr>
        <p:spPr>
          <a:xfrm>
            <a:off x="638801" y="3564857"/>
            <a:ext cx="486831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build on the strengthens and needs of children, young people &amp; young adults to thrive and be resilient into adulthood.</a:t>
            </a:r>
            <a:endParaRPr b="0" i="0" sz="1200" u="none" cap="none" strike="noStrike">
              <a:solidFill>
                <a:srgbClr val="343A40"/>
              </a:solidFill>
              <a:latin typeface="Inter"/>
              <a:ea typeface="Inter"/>
              <a:cs typeface="Inter"/>
              <a:sym typeface="Inter"/>
            </a:endParaRPr>
          </a:p>
          <a:p>
            <a:pPr indent="0" lvl="0" marL="6257" marR="2503" rtl="0" algn="l">
              <a:lnSpc>
                <a:spcPct val="116300"/>
              </a:lnSpc>
              <a:spcBef>
                <a:spcPts val="0"/>
              </a:spcBef>
              <a:spcAft>
                <a:spcPts val="0"/>
              </a:spcAft>
              <a:buClr>
                <a:srgbClr val="000000"/>
              </a:buClr>
              <a:buSzPts val="1200"/>
              <a:buFont typeface="Arial"/>
              <a:buNone/>
            </a:pPr>
            <a:r>
              <a:t/>
            </a:r>
            <a:endParaRPr b="0" i="0" sz="1200" u="none" cap="none" strike="noStrike">
              <a:solidFill>
                <a:srgbClr val="343A40"/>
              </a:solidFill>
              <a:latin typeface="Inter"/>
              <a:ea typeface="Inter"/>
              <a:cs typeface="Inter"/>
              <a:sym typeface="Inter"/>
            </a:endParaRPr>
          </a:p>
        </p:txBody>
      </p:sp>
      <p:grpSp>
        <p:nvGrpSpPr>
          <p:cNvPr id="166" name="Google Shape;166;p7"/>
          <p:cNvGrpSpPr/>
          <p:nvPr/>
        </p:nvGrpSpPr>
        <p:grpSpPr>
          <a:xfrm>
            <a:off x="202558" y="3332775"/>
            <a:ext cx="297504" cy="297868"/>
            <a:chOff x="942378" y="5108593"/>
            <a:chExt cx="603781" cy="604520"/>
          </a:xfrm>
        </p:grpSpPr>
        <p:sp>
          <p:nvSpPr>
            <p:cNvPr id="167" name="Google Shape;167;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8" name="Google Shape;168;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69" name="Google Shape;169;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0" name="Google Shape;170;p7"/>
          <p:cNvSpPr txBox="1"/>
          <p:nvPr/>
        </p:nvSpPr>
        <p:spPr>
          <a:xfrm>
            <a:off x="299468" y="3366267"/>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3</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71" name="Google Shape;171;p7"/>
          <p:cNvSpPr txBox="1"/>
          <p:nvPr/>
        </p:nvSpPr>
        <p:spPr>
          <a:xfrm>
            <a:off x="641670" y="3276600"/>
            <a:ext cx="405161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Powering Participants &amp; People!</a:t>
            </a:r>
            <a:endParaRPr b="1" i="0" sz="1700" u="none" cap="none" strike="noStrike">
              <a:solidFill>
                <a:srgbClr val="0484AF"/>
              </a:solidFill>
              <a:latin typeface="Inter SemiBold"/>
              <a:ea typeface="Inter SemiBold"/>
              <a:cs typeface="Inter SemiBold"/>
              <a:sym typeface="Inter SemiBold"/>
            </a:endParaRPr>
          </a:p>
        </p:txBody>
      </p:sp>
      <p:sp>
        <p:nvSpPr>
          <p:cNvPr id="172" name="Google Shape;172;p7"/>
          <p:cNvSpPr txBox="1"/>
          <p:nvPr/>
        </p:nvSpPr>
        <p:spPr>
          <a:xfrm>
            <a:off x="638801" y="4366464"/>
            <a:ext cx="4774980" cy="434136"/>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influence policy and investment to prioritise services for children, young people &amp; young adults.</a:t>
            </a:r>
            <a:endParaRPr b="0" i="0" sz="1200" u="none" cap="none" strike="noStrike">
              <a:solidFill>
                <a:srgbClr val="343A40"/>
              </a:solidFill>
              <a:latin typeface="Inter"/>
              <a:ea typeface="Inter"/>
              <a:cs typeface="Inter"/>
              <a:sym typeface="Inter"/>
            </a:endParaRPr>
          </a:p>
        </p:txBody>
      </p:sp>
      <p:grpSp>
        <p:nvGrpSpPr>
          <p:cNvPr id="173" name="Google Shape;173;p7"/>
          <p:cNvGrpSpPr/>
          <p:nvPr/>
        </p:nvGrpSpPr>
        <p:grpSpPr>
          <a:xfrm>
            <a:off x="202558" y="4157229"/>
            <a:ext cx="297504" cy="297868"/>
            <a:chOff x="942378" y="5108593"/>
            <a:chExt cx="603781" cy="604520"/>
          </a:xfrm>
        </p:grpSpPr>
        <p:sp>
          <p:nvSpPr>
            <p:cNvPr id="174" name="Google Shape;174;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75" name="Google Shape;175;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76" name="Google Shape;176;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7" name="Google Shape;177;p7"/>
          <p:cNvSpPr txBox="1"/>
          <p:nvPr/>
        </p:nvSpPr>
        <p:spPr>
          <a:xfrm>
            <a:off x="299468" y="4190721"/>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4</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78" name="Google Shape;178;p7"/>
          <p:cNvSpPr txBox="1"/>
          <p:nvPr/>
        </p:nvSpPr>
        <p:spPr>
          <a:xfrm>
            <a:off x="638801" y="4085143"/>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Pushing Performance &amp; Policy!</a:t>
            </a:r>
            <a:endParaRPr b="1" i="0" sz="1700" u="none" cap="none" strike="noStrike">
              <a:solidFill>
                <a:srgbClr val="0484AF"/>
              </a:solidFill>
              <a:latin typeface="Inter SemiBold"/>
              <a:ea typeface="Inter SemiBold"/>
              <a:cs typeface="Inter SemiBold"/>
              <a:sym typeface="Inter SemiBold"/>
            </a:endParaRPr>
          </a:p>
        </p:txBody>
      </p:sp>
      <p:sp>
        <p:nvSpPr>
          <p:cNvPr id="179" name="Google Shape;179;p7"/>
          <p:cNvSpPr txBox="1"/>
          <p:nvPr/>
        </p:nvSpPr>
        <p:spPr>
          <a:xfrm>
            <a:off x="638800" y="5158121"/>
            <a:ext cx="521073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ensure our workforce, volunteers, board, volunteers are dynamic, diverse and driven to be reputable, responsive and represent a rights based approach for people and place.</a:t>
            </a:r>
            <a:endParaRPr b="0" i="0" sz="1200" u="none" cap="none" strike="noStrike">
              <a:solidFill>
                <a:srgbClr val="343A40"/>
              </a:solidFill>
              <a:latin typeface="Inter"/>
              <a:ea typeface="Inter"/>
              <a:cs typeface="Inter"/>
              <a:sym typeface="Inter"/>
            </a:endParaRPr>
          </a:p>
        </p:txBody>
      </p:sp>
      <p:grpSp>
        <p:nvGrpSpPr>
          <p:cNvPr id="180" name="Google Shape;180;p7"/>
          <p:cNvGrpSpPr/>
          <p:nvPr/>
        </p:nvGrpSpPr>
        <p:grpSpPr>
          <a:xfrm>
            <a:off x="204376" y="4914878"/>
            <a:ext cx="297504" cy="297868"/>
            <a:chOff x="942378" y="5108593"/>
            <a:chExt cx="603781" cy="604520"/>
          </a:xfrm>
        </p:grpSpPr>
        <p:sp>
          <p:nvSpPr>
            <p:cNvPr id="181" name="Google Shape;181;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82" name="Google Shape;182;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83" name="Google Shape;183;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84" name="Google Shape;184;p7"/>
          <p:cNvSpPr txBox="1"/>
          <p:nvPr/>
        </p:nvSpPr>
        <p:spPr>
          <a:xfrm>
            <a:off x="301285" y="4948369"/>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Black"/>
                <a:ea typeface="Big Shoulders Black"/>
                <a:cs typeface="Big Shoulders Black"/>
                <a:sym typeface="Big Shoulders Black"/>
              </a:rPr>
              <a:t>5</a:t>
            </a:r>
            <a:endParaRPr b="0" i="0" sz="1453" u="none" cap="none" strike="noStrike">
              <a:solidFill>
                <a:srgbClr val="000000"/>
              </a:solidFill>
              <a:latin typeface="Big Shoulders Black"/>
              <a:ea typeface="Big Shoulders Black"/>
              <a:cs typeface="Big Shoulders Black"/>
              <a:sym typeface="Big Shoulders Black"/>
            </a:endParaRPr>
          </a:p>
        </p:txBody>
      </p:sp>
      <p:sp>
        <p:nvSpPr>
          <p:cNvPr id="185" name="Google Shape;185;p7"/>
          <p:cNvSpPr txBox="1"/>
          <p:nvPr/>
        </p:nvSpPr>
        <p:spPr>
          <a:xfrm>
            <a:off x="638801" y="4876800"/>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Playing our Part!</a:t>
            </a:r>
            <a:endParaRPr b="1" i="0" sz="1700" u="none" cap="none" strike="noStrike">
              <a:solidFill>
                <a:srgbClr val="0484AF"/>
              </a:solidFill>
              <a:latin typeface="Inter SemiBold"/>
              <a:ea typeface="Inter SemiBold"/>
              <a:cs typeface="Inter SemiBold"/>
              <a:sym typeface="Inter SemiBold"/>
            </a:endParaRPr>
          </a:p>
        </p:txBody>
      </p:sp>
      <p:sp>
        <p:nvSpPr>
          <p:cNvPr id="186" name="Google Shape;186;p7"/>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8"/>
          <p:cNvPicPr preferRelativeResize="0"/>
          <p:nvPr/>
        </p:nvPicPr>
        <p:blipFill rotWithShape="1">
          <a:blip r:embed="rId3">
            <a:alphaModFix/>
          </a:blip>
          <a:srcRect b="0" l="0" r="0" t="0"/>
          <a:stretch/>
        </p:blipFill>
        <p:spPr>
          <a:xfrm rot="-2316927">
            <a:off x="-1330137" y="-586674"/>
            <a:ext cx="4134020" cy="4134020"/>
          </a:xfrm>
          <a:prstGeom prst="rect">
            <a:avLst/>
          </a:prstGeom>
          <a:noFill/>
          <a:ln>
            <a:noFill/>
          </a:ln>
        </p:spPr>
      </p:pic>
      <p:pic>
        <p:nvPicPr>
          <p:cNvPr id="192" name="Google Shape;192;p8"/>
          <p:cNvPicPr preferRelativeResize="0"/>
          <p:nvPr/>
        </p:nvPicPr>
        <p:blipFill rotWithShape="1">
          <a:blip r:embed="rId4">
            <a:alphaModFix/>
          </a:blip>
          <a:srcRect b="0" l="0" r="0" t="0"/>
          <a:stretch/>
        </p:blipFill>
        <p:spPr>
          <a:xfrm>
            <a:off x="6116940" y="4233725"/>
            <a:ext cx="5694757" cy="5694757"/>
          </a:xfrm>
          <a:prstGeom prst="rect">
            <a:avLst/>
          </a:prstGeom>
          <a:noFill/>
          <a:ln>
            <a:noFill/>
          </a:ln>
        </p:spPr>
      </p:pic>
      <p:pic>
        <p:nvPicPr>
          <p:cNvPr id="193" name="Google Shape;193;p8"/>
          <p:cNvPicPr preferRelativeResize="0"/>
          <p:nvPr/>
        </p:nvPicPr>
        <p:blipFill rotWithShape="1">
          <a:blip r:embed="rId5">
            <a:alphaModFix/>
          </a:blip>
          <a:srcRect b="0" l="0" r="0" t="0"/>
          <a:stretch/>
        </p:blipFill>
        <p:spPr>
          <a:xfrm rot="-1855220">
            <a:off x="6654757" y="-1220569"/>
            <a:ext cx="4246269" cy="4161626"/>
          </a:xfrm>
          <a:prstGeom prst="rect">
            <a:avLst/>
          </a:prstGeom>
          <a:noFill/>
          <a:ln>
            <a:noFill/>
          </a:ln>
        </p:spPr>
      </p:pic>
      <p:sp>
        <p:nvSpPr>
          <p:cNvPr id="194" name="Google Shape;194;p8"/>
          <p:cNvSpPr txBox="1"/>
          <p:nvPr/>
        </p:nvSpPr>
        <p:spPr>
          <a:xfrm>
            <a:off x="1594387" y="2735122"/>
            <a:ext cx="6570104" cy="1749169"/>
          </a:xfrm>
          <a:prstGeom prst="rect">
            <a:avLst/>
          </a:prstGeom>
          <a:noFill/>
          <a:ln>
            <a:noFill/>
          </a:ln>
        </p:spPr>
        <p:txBody>
          <a:bodyPr anchorCtr="0" anchor="t" bIns="0" lIns="0" spcFirstLastPara="1" rIns="0" wrap="square" tIns="6250">
            <a:spAutoFit/>
          </a:bodyPr>
          <a:lstStyle/>
          <a:p>
            <a:pPr indent="0" lvl="0" marL="0" marR="0" rtl="0" algn="ctr">
              <a:lnSpc>
                <a:spcPct val="107916"/>
              </a:lnSpc>
              <a:spcBef>
                <a:spcPts val="0"/>
              </a:spcBef>
              <a:spcAft>
                <a:spcPts val="0"/>
              </a:spcAft>
              <a:buClr>
                <a:schemeClr val="dk1"/>
              </a:buClr>
              <a:buSzPts val="1100"/>
              <a:buFont typeface="Inter"/>
              <a:buNone/>
            </a:pPr>
            <a:r>
              <a:rPr b="1" i="0" lang="en-GB" sz="2000" u="none" cap="none" strike="noStrike">
                <a:solidFill>
                  <a:schemeClr val="dk1"/>
                </a:solidFill>
                <a:latin typeface="Inter"/>
                <a:ea typeface="Inter"/>
                <a:cs typeface="Inter"/>
                <a:sym typeface="Inter"/>
              </a:rPr>
              <a:t>We are powered both by where we have come from and the positive energy moving forward with a ‘CAN’ do attitude.</a:t>
            </a:r>
            <a:endParaRPr b="0" i="0" sz="14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chemeClr val="dk1"/>
              </a:buClr>
              <a:buSzPts val="1100"/>
              <a:buFont typeface="Arial"/>
              <a:buNone/>
            </a:pPr>
            <a:r>
              <a:rPr b="1" i="0" lang="en-GB" sz="2000" u="none" cap="none" strike="noStrike">
                <a:solidFill>
                  <a:schemeClr val="dk1"/>
                </a:solidFill>
                <a:latin typeface="Inter"/>
                <a:ea typeface="Inter"/>
                <a:cs typeface="Inter"/>
                <a:sym typeface="Inter"/>
              </a:rPr>
              <a:t>We hope everyone we work with will be able to power up change!</a:t>
            </a:r>
            <a:endParaRPr b="1" i="0" sz="2000" u="none" cap="none" strike="noStrike">
              <a:solidFill>
                <a:srgbClr val="000000"/>
              </a:solidFill>
              <a:latin typeface="Inter"/>
              <a:ea typeface="Inter"/>
              <a:cs typeface="Inter"/>
              <a:sym typeface="Inter"/>
            </a:endParaRPr>
          </a:p>
        </p:txBody>
      </p:sp>
      <p:sp>
        <p:nvSpPr>
          <p:cNvPr id="195" name="Google Shape;195;p8"/>
          <p:cNvSpPr/>
          <p:nvPr/>
        </p:nvSpPr>
        <p:spPr>
          <a:xfrm>
            <a:off x="4692120" y="2424288"/>
            <a:ext cx="275966" cy="205253"/>
          </a:xfrm>
          <a:custGeom>
            <a:rect b="b" l="l" r="r" t="t"/>
            <a:pathLst>
              <a:path extrusionOk="0" h="416560" w="560070">
                <a:moveTo>
                  <a:pt x="540925" y="0"/>
                </a:moveTo>
                <a:lnTo>
                  <a:pt x="429515" y="0"/>
                </a:lnTo>
                <a:lnTo>
                  <a:pt x="309309" y="227218"/>
                </a:lnTo>
                <a:lnTo>
                  <a:pt x="309309" y="416322"/>
                </a:lnTo>
                <a:lnTo>
                  <a:pt x="559982" y="416322"/>
                </a:lnTo>
                <a:lnTo>
                  <a:pt x="559982" y="208161"/>
                </a:lnTo>
                <a:lnTo>
                  <a:pt x="450038" y="208161"/>
                </a:lnTo>
                <a:lnTo>
                  <a:pt x="540925" y="0"/>
                </a:lnTo>
                <a:close/>
              </a:path>
              <a:path extrusionOk="0" h="416560" w="560070">
                <a:moveTo>
                  <a:pt x="231615" y="0"/>
                </a:moveTo>
                <a:lnTo>
                  <a:pt x="120205" y="0"/>
                </a:lnTo>
                <a:lnTo>
                  <a:pt x="0" y="227218"/>
                </a:lnTo>
                <a:lnTo>
                  <a:pt x="0" y="416322"/>
                </a:lnTo>
                <a:lnTo>
                  <a:pt x="250672" y="416322"/>
                </a:lnTo>
                <a:lnTo>
                  <a:pt x="250672" y="208161"/>
                </a:lnTo>
                <a:lnTo>
                  <a:pt x="140728" y="208161"/>
                </a:lnTo>
                <a:lnTo>
                  <a:pt x="231615"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 name="Google Shape;196;p8"/>
          <p:cNvSpPr/>
          <p:nvPr/>
        </p:nvSpPr>
        <p:spPr>
          <a:xfrm>
            <a:off x="4692120" y="4648200"/>
            <a:ext cx="275966" cy="205253"/>
          </a:xfrm>
          <a:custGeom>
            <a:rect b="b" l="l" r="r" t="t"/>
            <a:pathLst>
              <a:path extrusionOk="0" h="416559" w="560070">
                <a:moveTo>
                  <a:pt x="250672" y="0"/>
                </a:moveTo>
                <a:lnTo>
                  <a:pt x="0" y="0"/>
                </a:lnTo>
                <a:lnTo>
                  <a:pt x="0" y="208161"/>
                </a:lnTo>
                <a:lnTo>
                  <a:pt x="109944" y="208161"/>
                </a:lnTo>
                <a:lnTo>
                  <a:pt x="19057" y="416322"/>
                </a:lnTo>
                <a:lnTo>
                  <a:pt x="130467" y="416322"/>
                </a:lnTo>
                <a:lnTo>
                  <a:pt x="250672" y="189104"/>
                </a:lnTo>
                <a:lnTo>
                  <a:pt x="250672" y="0"/>
                </a:lnTo>
                <a:close/>
              </a:path>
              <a:path extrusionOk="0" h="416559" w="560070">
                <a:moveTo>
                  <a:pt x="559982" y="0"/>
                </a:moveTo>
                <a:lnTo>
                  <a:pt x="309309" y="0"/>
                </a:lnTo>
                <a:lnTo>
                  <a:pt x="309309" y="208161"/>
                </a:lnTo>
                <a:lnTo>
                  <a:pt x="419254" y="208161"/>
                </a:lnTo>
                <a:lnTo>
                  <a:pt x="328366" y="416322"/>
                </a:lnTo>
                <a:lnTo>
                  <a:pt x="439777" y="416322"/>
                </a:lnTo>
                <a:lnTo>
                  <a:pt x="559982" y="189104"/>
                </a:lnTo>
                <a:lnTo>
                  <a:pt x="559982"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7" name="Google Shape;197;p8"/>
          <p:cNvPicPr preferRelativeResize="0"/>
          <p:nvPr/>
        </p:nvPicPr>
        <p:blipFill rotWithShape="1">
          <a:blip r:embed="rId6">
            <a:alphaModFix/>
          </a:blip>
          <a:srcRect b="0" l="0" r="0" t="0"/>
          <a:stretch/>
        </p:blipFill>
        <p:spPr>
          <a:xfrm rot="-8194374">
            <a:off x="-791676" y="4285904"/>
            <a:ext cx="3455508" cy="3440804"/>
          </a:xfrm>
          <a:prstGeom prst="rect">
            <a:avLst/>
          </a:prstGeom>
          <a:noFill/>
          <a:ln>
            <a:noFill/>
          </a:ln>
        </p:spPr>
      </p:pic>
      <p:sp>
        <p:nvSpPr>
          <p:cNvPr id="198" name="Google Shape;198;p8"/>
          <p:cNvSpPr txBox="1"/>
          <p:nvPr/>
        </p:nvSpPr>
        <p:spPr>
          <a:xfrm>
            <a:off x="2667969" y="4924121"/>
            <a:ext cx="4141603"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Inter"/>
              <a:buNone/>
            </a:pPr>
            <a:r>
              <a:rPr b="0" i="0" lang="en-GB" sz="1600" u="none" cap="none" strike="noStrike">
                <a:solidFill>
                  <a:srgbClr val="000000"/>
                </a:solidFill>
                <a:latin typeface="Inter"/>
                <a:ea typeface="Inter"/>
                <a:cs typeface="Inter"/>
                <a:sym typeface="Inter"/>
              </a:rPr>
              <a:t>CEO - Jerrel Jackson FRSA MIoD MA BA</a:t>
            </a:r>
            <a:endParaRPr b="0" i="0" sz="1600" u="none" cap="none" strike="noStrik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791ca417d1_3_8"/>
          <p:cNvSpPr/>
          <p:nvPr/>
        </p:nvSpPr>
        <p:spPr>
          <a:xfrm>
            <a:off x="3929755" y="76058"/>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GB" sz="2800">
                <a:solidFill>
                  <a:schemeClr val="lt1"/>
                </a:solidFill>
                <a:latin typeface="Big Shoulders"/>
                <a:ea typeface="Big Shoulders"/>
                <a:cs typeface="Big Shoulders"/>
                <a:sym typeface="Big Shoulders"/>
              </a:rPr>
              <a:t>Arts and Culture Producer - Apprenticeship</a:t>
            </a:r>
            <a:endParaRPr b="1" i="0" sz="2800" u="none" cap="none" strike="noStrike">
              <a:solidFill>
                <a:schemeClr val="lt1"/>
              </a:solidFill>
              <a:latin typeface="Big Shoulders"/>
              <a:ea typeface="Big Shoulders"/>
              <a:cs typeface="Big Shoulders"/>
              <a:sym typeface="Big Shoulders"/>
            </a:endParaRPr>
          </a:p>
        </p:txBody>
      </p:sp>
      <p:sp>
        <p:nvSpPr>
          <p:cNvPr id="204" name="Google Shape;204;g2791ca417d1_3_8"/>
          <p:cNvSpPr txBox="1"/>
          <p:nvPr/>
        </p:nvSpPr>
        <p:spPr>
          <a:xfrm rot="723792">
            <a:off x="715040" y="574113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SemiBold"/>
                <a:ea typeface="Big Shoulders SemiBold"/>
                <a:cs typeface="Big Shoulders SemiBold"/>
                <a:sym typeface="Big Shoulders SemiBold"/>
              </a:rPr>
              <a:t>by</a:t>
            </a:r>
            <a:endParaRPr b="0" i="0" sz="467" u="none" cap="none" strike="noStrike">
              <a:solidFill>
                <a:srgbClr val="000000"/>
              </a:solidFill>
              <a:latin typeface="Big Shoulders SemiBold"/>
              <a:ea typeface="Big Shoulders SemiBold"/>
              <a:cs typeface="Big Shoulders SemiBold"/>
              <a:sym typeface="Big Shoulders SemiBold"/>
            </a:endParaRPr>
          </a:p>
        </p:txBody>
      </p:sp>
      <p:sp>
        <p:nvSpPr>
          <p:cNvPr id="205" name="Google Shape;205;g2791ca417d1_3_8"/>
          <p:cNvSpPr txBox="1"/>
          <p:nvPr>
            <p:ph type="title"/>
          </p:nvPr>
        </p:nvSpPr>
        <p:spPr>
          <a:xfrm>
            <a:off x="3995630" y="1037968"/>
            <a:ext cx="5068200" cy="3615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2300">
                <a:solidFill>
                  <a:srgbClr val="1D2041"/>
                </a:solidFill>
              </a:rPr>
              <a:t>DUTIES &amp; RESPONSIBILITIES</a:t>
            </a:r>
            <a:endParaRPr sz="2300"/>
          </a:p>
        </p:txBody>
      </p:sp>
      <p:sp>
        <p:nvSpPr>
          <p:cNvPr id="206" name="Google Shape;206;g2791ca417d1_3_8"/>
          <p:cNvSpPr txBox="1"/>
          <p:nvPr/>
        </p:nvSpPr>
        <p:spPr>
          <a:xfrm>
            <a:off x="3772875" y="1422700"/>
            <a:ext cx="5910600" cy="5079300"/>
          </a:xfrm>
          <a:prstGeom prst="rect">
            <a:avLst/>
          </a:prstGeom>
          <a:noFill/>
          <a:ln>
            <a:noFill/>
          </a:ln>
        </p:spPr>
        <p:txBody>
          <a:bodyPr anchorCtr="0" anchor="t" bIns="0" lIns="0" spcFirstLastPara="1" rIns="0" wrap="square" tIns="5625">
            <a:spAutoFit/>
          </a:bodyPr>
          <a:lstStyle/>
          <a:p>
            <a:pPr indent="0" lvl="0" marL="0" marR="21082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298450" lvl="0" marL="596900" rtl="0" algn="l">
              <a:lnSpc>
                <a:spcPct val="115000"/>
              </a:lnSpc>
              <a:spcBef>
                <a:spcPts val="1000"/>
              </a:spcBef>
              <a:spcAft>
                <a:spcPts val="0"/>
              </a:spcAft>
              <a:buClr>
                <a:schemeClr val="dk1"/>
              </a:buClr>
              <a:buSzPts val="1100"/>
              <a:buChar char="●"/>
            </a:pPr>
            <a:r>
              <a:rPr b="1" lang="en-GB" sz="1100">
                <a:solidFill>
                  <a:schemeClr val="dk1"/>
                </a:solidFill>
                <a:highlight>
                  <a:srgbClr val="FFFFFF"/>
                </a:highlight>
              </a:rPr>
              <a:t>Program Development:</a:t>
            </a:r>
            <a:br>
              <a:rPr b="1" lang="en-GB" sz="1100">
                <a:solidFill>
                  <a:schemeClr val="dk1"/>
                </a:solidFill>
                <a:highlight>
                  <a:srgbClr val="FFFFFF"/>
                </a:highlight>
              </a:rPr>
            </a:br>
            <a:r>
              <a:rPr lang="en-GB" sz="1100">
                <a:solidFill>
                  <a:schemeClr val="dk1"/>
                </a:solidFill>
                <a:highlight>
                  <a:srgbClr val="FFFFFF"/>
                </a:highlight>
              </a:rPr>
              <a:t>Design, plan, and deliver high-quality educational and participatory programmes across all age groups, aligning with organisational priorities and cultural values.</a:t>
            </a:r>
            <a:endParaRPr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b="1" lang="en-GB" sz="1100">
                <a:solidFill>
                  <a:schemeClr val="dk1"/>
                </a:solidFill>
                <a:highlight>
                  <a:srgbClr val="FFFFFF"/>
                </a:highlight>
              </a:rPr>
              <a:t>Community Engagement:</a:t>
            </a:r>
            <a:br>
              <a:rPr b="1" lang="en-GB" sz="1100">
                <a:solidFill>
                  <a:schemeClr val="dk1"/>
                </a:solidFill>
                <a:highlight>
                  <a:srgbClr val="FFFFFF"/>
                </a:highlight>
              </a:rPr>
            </a:br>
            <a:r>
              <a:rPr lang="en-GB" sz="1100">
                <a:solidFill>
                  <a:schemeClr val="dk1"/>
                </a:solidFill>
                <a:highlight>
                  <a:srgbClr val="FFFFFF"/>
                </a:highlight>
              </a:rPr>
              <a:t>Build strong relationships with local communities, schools, and partner organisations to co-create relevant artistic and cultural experiences and encourage active participation.</a:t>
            </a:r>
            <a:endParaRPr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b="1" lang="en-GB" sz="1100">
                <a:solidFill>
                  <a:schemeClr val="dk1"/>
                </a:solidFill>
                <a:highlight>
                  <a:srgbClr val="FFFFFF"/>
                </a:highlight>
              </a:rPr>
              <a:t>Facilitation &amp; Delivery:</a:t>
            </a:r>
            <a:br>
              <a:rPr b="1" lang="en-GB" sz="1100">
                <a:solidFill>
                  <a:schemeClr val="dk1"/>
                </a:solidFill>
                <a:highlight>
                  <a:srgbClr val="FFFFFF"/>
                </a:highlight>
              </a:rPr>
            </a:br>
            <a:r>
              <a:rPr lang="en-GB" sz="1100">
                <a:solidFill>
                  <a:schemeClr val="dk1"/>
                </a:solidFill>
                <a:highlight>
                  <a:srgbClr val="FFFFFF"/>
                </a:highlight>
              </a:rPr>
              <a:t>Lead workshops, events, and outreach sessions in formal and informal settings, tailoring content to different learning styles and needs.</a:t>
            </a:r>
            <a:endParaRPr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b="1" lang="en-GB" sz="1100">
                <a:solidFill>
                  <a:schemeClr val="dk1"/>
                </a:solidFill>
                <a:highlight>
                  <a:srgbClr val="FFFFFF"/>
                </a:highlight>
              </a:rPr>
              <a:t>Project Management:</a:t>
            </a:r>
            <a:br>
              <a:rPr b="1" lang="en-GB" sz="1100">
                <a:solidFill>
                  <a:schemeClr val="dk1"/>
                </a:solidFill>
                <a:highlight>
                  <a:srgbClr val="FFFFFF"/>
                </a:highlight>
              </a:rPr>
            </a:br>
            <a:r>
              <a:rPr lang="en-GB" sz="1100">
                <a:solidFill>
                  <a:schemeClr val="dk1"/>
                </a:solidFill>
                <a:highlight>
                  <a:srgbClr val="FFFFFF"/>
                </a:highlight>
              </a:rPr>
              <a:t>Coordinate logistics, budgets, evaluation, and administration for learning and participation projects, ensuring timely and effective delivery.</a:t>
            </a:r>
            <a:endParaRPr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b="1" lang="en-GB" sz="1100">
                <a:solidFill>
                  <a:schemeClr val="dk1"/>
                </a:solidFill>
                <a:highlight>
                  <a:srgbClr val="FFFFFF"/>
                </a:highlight>
              </a:rPr>
              <a:t>Monitoring &amp; Evaluation:</a:t>
            </a:r>
            <a:br>
              <a:rPr b="1" lang="en-GB" sz="1100">
                <a:solidFill>
                  <a:schemeClr val="dk1"/>
                </a:solidFill>
                <a:highlight>
                  <a:srgbClr val="FFFFFF"/>
                </a:highlight>
              </a:rPr>
            </a:br>
            <a:r>
              <a:rPr lang="en-GB" sz="1100">
                <a:solidFill>
                  <a:schemeClr val="dk1"/>
                </a:solidFill>
                <a:highlight>
                  <a:srgbClr val="FFFFFF"/>
                </a:highlight>
              </a:rPr>
              <a:t>Collect data and feedback to assess impact and improve future programming. Prepare reports and presentations for stakeholders and funders.</a:t>
            </a:r>
            <a:endParaRPr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b="1" lang="en-GB" sz="1100">
                <a:solidFill>
                  <a:schemeClr val="dk1"/>
                </a:solidFill>
                <a:highlight>
                  <a:srgbClr val="FFFFFF"/>
                </a:highlight>
              </a:rPr>
              <a:t>Collaboration:</a:t>
            </a:r>
            <a:br>
              <a:rPr b="1" lang="en-GB" sz="1100">
                <a:solidFill>
                  <a:schemeClr val="dk1"/>
                </a:solidFill>
                <a:highlight>
                  <a:srgbClr val="FFFFFF"/>
                </a:highlight>
              </a:rPr>
            </a:br>
            <a:r>
              <a:rPr lang="en-GB" sz="1100">
                <a:solidFill>
                  <a:schemeClr val="dk1"/>
                </a:solidFill>
                <a:highlight>
                  <a:srgbClr val="FFFFFF"/>
                </a:highlight>
              </a:rPr>
              <a:t>Work closely with curatorial, programming, and marketing teams to ensure learning and participation are embedded throughout the organization.</a:t>
            </a:r>
            <a:endParaRPr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b="1" lang="en-GB" sz="1100">
                <a:solidFill>
                  <a:schemeClr val="dk1"/>
                </a:solidFill>
                <a:highlight>
                  <a:srgbClr val="FFFFFF"/>
                </a:highlight>
              </a:rPr>
              <a:t>Inclusion &amp; Access:</a:t>
            </a:r>
            <a:br>
              <a:rPr b="1" lang="en-GB" sz="1100">
                <a:solidFill>
                  <a:schemeClr val="dk1"/>
                </a:solidFill>
                <a:highlight>
                  <a:srgbClr val="FFFFFF"/>
                </a:highlight>
              </a:rPr>
            </a:br>
            <a:r>
              <a:rPr lang="en-GB" sz="1100">
                <a:solidFill>
                  <a:schemeClr val="dk1"/>
                </a:solidFill>
                <a:highlight>
                  <a:srgbClr val="FFFFFF"/>
                </a:highlight>
              </a:rPr>
              <a:t>Champion diversity, equality, and accessibility, removing barriers to engagement and ensuring inclusive practices in all activities.</a:t>
            </a:r>
            <a:endParaRPr sz="1100">
              <a:solidFill>
                <a:schemeClr val="dk1"/>
              </a:solidFill>
              <a:highlight>
                <a:srgbClr val="FFFFFF"/>
              </a:highlight>
            </a:endParaRPr>
          </a:p>
          <a:p>
            <a:pPr indent="0" lvl="0" marL="0" marR="210820" rtl="0" algn="l">
              <a:lnSpc>
                <a:spcPct val="115000"/>
              </a:lnSpc>
              <a:spcBef>
                <a:spcPts val="1000"/>
              </a:spcBef>
              <a:spcAft>
                <a:spcPts val="0"/>
              </a:spcAft>
              <a:buClr>
                <a:srgbClr val="000000"/>
              </a:buClr>
              <a:buSzPts val="1100"/>
              <a:buFont typeface="Arial"/>
              <a:buNone/>
            </a:pPr>
            <a:r>
              <a:t/>
            </a:r>
            <a:endParaRPr b="1" sz="1100">
              <a:solidFill>
                <a:schemeClr val="dk1"/>
              </a:solidFill>
              <a:latin typeface="Inter"/>
              <a:ea typeface="Inter"/>
              <a:cs typeface="Inter"/>
              <a:sym typeface="Inter"/>
            </a:endParaRPr>
          </a:p>
          <a:p>
            <a:pPr indent="0" lvl="0" marL="457200" marR="489915" rtl="0" algn="just">
              <a:lnSpc>
                <a:spcPct val="109539"/>
              </a:lnSpc>
              <a:spcBef>
                <a:spcPts val="0"/>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p:txBody>
      </p:sp>
      <p:sp>
        <p:nvSpPr>
          <p:cNvPr id="207" name="Google Shape;207;g2791ca417d1_3_8"/>
          <p:cNvSpPr txBox="1"/>
          <p:nvPr/>
        </p:nvSpPr>
        <p:spPr>
          <a:xfrm>
            <a:off x="7085065" y="6574401"/>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08" name="Google Shape;208;g2791ca417d1_3_8"/>
          <p:cNvPicPr preferRelativeResize="0"/>
          <p:nvPr/>
        </p:nvPicPr>
        <p:blipFill rotWithShape="1">
          <a:blip r:embed="rId4">
            <a:alphaModFix/>
          </a:blip>
          <a:srcRect b="0" l="0" r="0" t="0"/>
          <a:stretch/>
        </p:blipFill>
        <p:spPr>
          <a:xfrm rot="-248645">
            <a:off x="-3234767" y="-977569"/>
            <a:ext cx="5296761" cy="5296761"/>
          </a:xfrm>
          <a:prstGeom prst="rect">
            <a:avLst/>
          </a:prstGeom>
          <a:noFill/>
          <a:ln>
            <a:noFill/>
          </a:ln>
        </p:spPr>
      </p:pic>
      <p:pic>
        <p:nvPicPr>
          <p:cNvPr id="209" name="Google Shape;209;g2791ca417d1_3_8"/>
          <p:cNvPicPr preferRelativeResize="0"/>
          <p:nvPr/>
        </p:nvPicPr>
        <p:blipFill rotWithShape="1">
          <a:blip r:embed="rId5">
            <a:alphaModFix/>
          </a:blip>
          <a:srcRect b="0" l="0" r="0" t="0"/>
          <a:stretch/>
        </p:blipFill>
        <p:spPr>
          <a:xfrm>
            <a:off x="-2062652" y="-3195146"/>
            <a:ext cx="5694758" cy="5694758"/>
          </a:xfrm>
          <a:prstGeom prst="rect">
            <a:avLst/>
          </a:prstGeom>
          <a:noFill/>
          <a:ln>
            <a:noFill/>
          </a:ln>
        </p:spPr>
      </p:pic>
      <p:pic>
        <p:nvPicPr>
          <p:cNvPr id="210" name="Google Shape;210;g2791ca417d1_3_8"/>
          <p:cNvPicPr preferRelativeResize="0"/>
          <p:nvPr/>
        </p:nvPicPr>
        <p:blipFill rotWithShape="1">
          <a:blip r:embed="rId6">
            <a:alphaModFix/>
          </a:blip>
          <a:srcRect b="0" l="0" r="0" t="0"/>
          <a:stretch/>
        </p:blipFill>
        <p:spPr>
          <a:xfrm rot="-977699">
            <a:off x="97980" y="302345"/>
            <a:ext cx="3487874" cy="3420240"/>
          </a:xfrm>
          <a:prstGeom prst="rect">
            <a:avLst/>
          </a:prstGeom>
          <a:noFill/>
          <a:ln>
            <a:noFill/>
          </a:ln>
        </p:spPr>
      </p:pic>
      <p:pic>
        <p:nvPicPr>
          <p:cNvPr id="211" name="Google Shape;211;g2791ca417d1_3_8"/>
          <p:cNvPicPr preferRelativeResize="0"/>
          <p:nvPr/>
        </p:nvPicPr>
        <p:blipFill rotWithShape="1">
          <a:blip r:embed="rId7">
            <a:alphaModFix/>
          </a:blip>
          <a:srcRect b="0" l="0" r="0" t="0"/>
          <a:stretch/>
        </p:blipFill>
        <p:spPr>
          <a:xfrm flipH="1">
            <a:off x="-1592861" y="-818095"/>
            <a:ext cx="4350318" cy="35188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2022-06-16T15:32:26Z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2022-06-16T00:00:00Z</vt:filetime>
  </property>
  <property fmtid="{D5CDD505-2E9C-101B-9397-08002B2CF9AE}" pid="3" name="Creator">
    <vt:lpwstr>Adobe InDesign 17.2 (Macintosh)</vt:lpwstr>
  </property>
  <property fmtid="{D5CDD505-2E9C-101B-9397-08002B2CF9AE}" pid="4" name="LastSaved">
    <vt:filetime>2022-06-16T00:00:00Z</vt:filetime>
  </property>
</Properties>
</file>